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handoutMasterIdLst>
    <p:handoutMasterId r:id="rId31"/>
  </p:handoutMasterIdLst>
  <p:sldIdLst>
    <p:sldId id="256" r:id="rId2"/>
    <p:sldId id="287" r:id="rId3"/>
    <p:sldId id="289" r:id="rId4"/>
    <p:sldId id="261"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288" r:id="rId21"/>
    <p:sldId id="305" r:id="rId22"/>
    <p:sldId id="306" r:id="rId23"/>
    <p:sldId id="307" r:id="rId24"/>
    <p:sldId id="308" r:id="rId25"/>
    <p:sldId id="309" r:id="rId26"/>
    <p:sldId id="310" r:id="rId27"/>
    <p:sldId id="311" r:id="rId28"/>
    <p:sldId id="31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 Id="rId9"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emf"/><Relationship Id="rId4"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e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emf"/><Relationship Id="rId5" Type="http://schemas.openxmlformats.org/officeDocument/2006/relationships/image" Target="../media/image35.e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B14EA01-24B3-4B90-8BAC-2DF9B92ECD49}" type="datetimeFigureOut">
              <a:rPr lang="en-US" smtClean="0"/>
              <a:pPr/>
              <a:t>1/30/2017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031CDCB-1541-4D50-ABF6-488D6F2EE719}" type="slidenum">
              <a:rPr lang="en-US" smtClean="0"/>
              <a:pPr/>
              <a:t>‹#›</a:t>
            </a:fld>
            <a:endParaRPr lang="en-US"/>
          </a:p>
        </p:txBody>
      </p:sp>
    </p:spTree>
    <p:extLst>
      <p:ext uri="{BB962C8B-B14F-4D97-AF65-F5344CB8AC3E}">
        <p14:creationId xmlns:p14="http://schemas.microsoft.com/office/powerpoint/2010/main" val="4290672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102329-0226-4418-B145-A99F1977AB3A}" type="datetimeFigureOut">
              <a:rPr lang="en-US" smtClean="0"/>
              <a:pPr/>
              <a:t>1/30/2017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982722-FF12-454B-AD94-CA6422F770AF}" type="slidenum">
              <a:rPr lang="en-US" smtClean="0"/>
              <a:pPr/>
              <a:t>‹#›</a:t>
            </a:fld>
            <a:endParaRPr lang="en-US"/>
          </a:p>
        </p:txBody>
      </p:sp>
    </p:spTree>
    <p:extLst>
      <p:ext uri="{BB962C8B-B14F-4D97-AF65-F5344CB8AC3E}">
        <p14:creationId xmlns:p14="http://schemas.microsoft.com/office/powerpoint/2010/main" val="122856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06E93BD-AB1A-470F-8D03-33268B0CD7C1}" type="slidenum">
              <a:rPr lang="en-US" smtClean="0"/>
              <a:pPr/>
              <a:t>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8349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06E93BD-AB1A-470F-8D03-33268B0CD7C1}" type="slidenum">
              <a:rPr lang="en-US" smtClean="0"/>
              <a:pPr/>
              <a:t>20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688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06E93BD-AB1A-470F-8D03-33268B0CD7C1}" type="slidenum">
              <a:rPr lang="en-US" smtClean="0"/>
              <a:pPr/>
              <a:t>21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824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DCEBDF-C8C2-4B32-98C0-4A5992FA5481}" type="datetime1">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B2329-0064-4642-B2FC-02F27282B2EE}" type="datetime1">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2DA5D-446D-48B1-8840-BFED7B99B531}" type="datetime1">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8337F-35D5-4B7D-8DDD-D4A10972C8E4}" type="datetime1">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A8167-5222-443F-838B-F83748C78D79}" type="datetime1">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55E62-65DA-4C72-AA5E-8B6ED905D552}" type="datetime1">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0A0844-8957-40CA-8E54-FD625C31135A}" type="datetime1">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8B74F-77CB-4157-BAE6-95A3D70763C7}" type="datetime1">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21C50-BDD1-40FB-A560-2ED619A7B09F}" type="datetime1">
              <a:rPr lang="en-US" smtClean="0"/>
              <a:pPr/>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CE467-4213-4931-816F-9CCBC1F95C38}" type="datetime1">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85511-5718-401F-8985-4B650BFDBC9F}" type="datetime1">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FFB9E-7543-4311-9F5E-F1B29C3A5E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ACFC3-7664-4B42-B8C3-07735C31FDFE}" type="datetime1">
              <a:rPr lang="en-US" smtClean="0"/>
              <a:pPr/>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FFB9E-7543-4311-9F5E-F1B29C3A5E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6.wmf"/><Relationship Id="rId18" Type="http://schemas.openxmlformats.org/officeDocument/2006/relationships/image" Target="../media/image18.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0.bin"/><Relationship Id="rId17" Type="http://schemas.openxmlformats.org/officeDocument/2006/relationships/oleObject" Target="../embeddings/oleObject13.bin"/><Relationship Id="rId2" Type="http://schemas.openxmlformats.org/officeDocument/2006/relationships/slideLayout" Target="../slideLayouts/slideLayout6.xml"/><Relationship Id="rId16" Type="http://schemas.openxmlformats.org/officeDocument/2006/relationships/oleObject" Target="../embeddings/oleObject12.bin"/><Relationship Id="rId20" Type="http://schemas.openxmlformats.org/officeDocument/2006/relationships/image" Target="../media/image19.wmf"/><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image" Target="../media/image15.wmf"/><Relationship Id="rId5" Type="http://schemas.openxmlformats.org/officeDocument/2006/relationships/oleObject" Target="../embeddings/oleObject7.bin"/><Relationship Id="rId15" Type="http://schemas.openxmlformats.org/officeDocument/2006/relationships/image" Target="../media/image17.wmf"/><Relationship Id="rId10" Type="http://schemas.openxmlformats.org/officeDocument/2006/relationships/oleObject" Target="../embeddings/oleObject9.bin"/><Relationship Id="rId19" Type="http://schemas.openxmlformats.org/officeDocument/2006/relationships/oleObject" Target="../embeddings/oleObject14.bin"/><Relationship Id="rId4" Type="http://schemas.openxmlformats.org/officeDocument/2006/relationships/image" Target="../media/image12.wmf"/><Relationship Id="rId9" Type="http://schemas.openxmlformats.org/officeDocument/2006/relationships/image" Target="../media/image20.png"/><Relationship Id="rId1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5.bin"/><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oleObject" Target="../embeddings/oleObject16.bin"/><Relationship Id="rId10" Type="http://schemas.openxmlformats.org/officeDocument/2006/relationships/image" Target="../media/image28.wmf"/><Relationship Id="rId4" Type="http://schemas.openxmlformats.org/officeDocument/2006/relationships/image" Target="../media/image23.emf"/><Relationship Id="rId9"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5.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2.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34.wmf"/><Relationship Id="rId4" Type="http://schemas.openxmlformats.org/officeDocument/2006/relationships/image" Target="../media/image31.emf"/><Relationship Id="rId9"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0.png"/><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image" Target="../media/image41.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4.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43.w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49.png"/><Relationship Id="rId4" Type="http://schemas.openxmlformats.org/officeDocument/2006/relationships/image" Target="../media/image48.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54.wmf"/><Relationship Id="rId18" Type="http://schemas.openxmlformats.org/officeDocument/2006/relationships/oleObject" Target="../embeddings/oleObject35.bin"/><Relationship Id="rId3" Type="http://schemas.openxmlformats.org/officeDocument/2006/relationships/image" Target="../media/image59.emf"/><Relationship Id="rId21" Type="http://schemas.openxmlformats.org/officeDocument/2006/relationships/image" Target="../media/image58.wmf"/><Relationship Id="rId7" Type="http://schemas.openxmlformats.org/officeDocument/2006/relationships/image" Target="../media/image51.wmf"/><Relationship Id="rId12" Type="http://schemas.openxmlformats.org/officeDocument/2006/relationships/oleObject" Target="../embeddings/oleObject32.bin"/><Relationship Id="rId17" Type="http://schemas.openxmlformats.org/officeDocument/2006/relationships/image" Target="../media/image56.wmf"/><Relationship Id="rId2" Type="http://schemas.openxmlformats.org/officeDocument/2006/relationships/slideLayout" Target="../slideLayouts/slideLayout6.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12.vml"/><Relationship Id="rId6" Type="http://schemas.openxmlformats.org/officeDocument/2006/relationships/oleObject" Target="../embeddings/oleObject29.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31.bin"/><Relationship Id="rId19" Type="http://schemas.openxmlformats.org/officeDocument/2006/relationships/image" Target="../media/image57.wmf"/><Relationship Id="rId4" Type="http://schemas.openxmlformats.org/officeDocument/2006/relationships/oleObject" Target="../embeddings/oleObject28.bin"/><Relationship Id="rId9" Type="http://schemas.openxmlformats.org/officeDocument/2006/relationships/image" Target="../media/image52.wmf"/><Relationship Id="rId1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4.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61.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0.bin"/><Relationship Id="rId14" Type="http://schemas.openxmlformats.org/officeDocument/2006/relationships/image" Target="../media/image65.wmf"/></Relationships>
</file>

<file path=ppt/slides/_rels/slide28.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9.e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66.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4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8.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image" Target="../media/image7.wmf"/><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3200" dirty="0" smtClean="0">
                <a:latin typeface="Times New Roman" pitchFamily="18" charset="0"/>
                <a:cs typeface="Times New Roman" pitchFamily="18" charset="0"/>
              </a:rPr>
              <a:t>ECE 4211 </a:t>
            </a:r>
            <a:r>
              <a:rPr lang="en-US" sz="3200" dirty="0" smtClean="0">
                <a:latin typeface="Times New Roman" pitchFamily="18" charset="0"/>
                <a:cs typeface="Times New Roman" pitchFamily="18" charset="0"/>
              </a:rPr>
              <a:t>UCONN-ECE (FCJ)</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LW3 Lecture Week 3-2 (</a:t>
            </a:r>
            <a:r>
              <a:rPr lang="en-US" sz="3200" dirty="0" smtClean="0">
                <a:latin typeface="Times New Roman" pitchFamily="18" charset="0"/>
                <a:cs typeface="Times New Roman" pitchFamily="18" charset="0"/>
              </a:rPr>
              <a:t>01312017) </a:t>
            </a:r>
            <a:endParaRPr lang="en-US" sz="3200" dirty="0">
              <a:latin typeface="Times New Roman" pitchFamily="18" charset="0"/>
              <a:cs typeface="Times New Roman" pitchFamily="18" charset="0"/>
            </a:endParaRPr>
          </a:p>
        </p:txBody>
      </p:sp>
      <p:sp>
        <p:nvSpPr>
          <p:cNvPr id="3" name="Subtitle 2"/>
          <p:cNvSpPr>
            <a:spLocks noGrp="1"/>
          </p:cNvSpPr>
          <p:nvPr>
            <p:ph type="subTitle" idx="1"/>
          </p:nvPr>
        </p:nvSpPr>
        <p:spPr>
          <a:xfrm>
            <a:off x="838200" y="1828800"/>
            <a:ext cx="7086600" cy="3657600"/>
          </a:xfrm>
        </p:spPr>
        <p:txBody>
          <a:bodyPr>
            <a:noAutofit/>
          </a:bodyPr>
          <a:lstStyle/>
          <a:p>
            <a:r>
              <a:rPr lang="en-US" sz="1600" dirty="0" smtClean="0">
                <a:solidFill>
                  <a:schemeClr val="tx1"/>
                </a:solidFill>
                <a:latin typeface="Times New Roman" pitchFamily="18" charset="0"/>
                <a:cs typeface="Times New Roman" pitchFamily="18" charset="0"/>
              </a:rPr>
              <a:t>Chapter 2 </a:t>
            </a:r>
            <a:r>
              <a:rPr lang="en-US" sz="1600" dirty="0">
                <a:solidFill>
                  <a:schemeClr val="tx1"/>
                </a:solidFill>
                <a:latin typeface="Times New Roman" pitchFamily="18" charset="0"/>
                <a:cs typeface="Times New Roman" pitchFamily="18" charset="0"/>
              </a:rPr>
              <a:t>P-n and n-p junctions: </a:t>
            </a:r>
            <a:r>
              <a:rPr lang="en-US" sz="1600" dirty="0" smtClean="0">
                <a:solidFill>
                  <a:schemeClr val="tx1"/>
                </a:solidFill>
                <a:latin typeface="Times New Roman" pitchFamily="18" charset="0"/>
                <a:cs typeface="Times New Roman" pitchFamily="18" charset="0"/>
              </a:rPr>
              <a:t>(</a:t>
            </a:r>
            <a:r>
              <a:rPr lang="en-US" sz="1600" dirty="0" smtClean="0">
                <a:solidFill>
                  <a:schemeClr val="tx1"/>
                </a:solidFill>
                <a:latin typeface="Times New Roman" pitchFamily="18" charset="0"/>
                <a:cs typeface="Times New Roman" pitchFamily="18" charset="0"/>
              </a:rPr>
              <a:t>Continued)</a:t>
            </a:r>
            <a:endParaRPr lang="en-US" sz="1600" dirty="0" smtClean="0">
              <a:solidFill>
                <a:schemeClr val="tx1"/>
              </a:solidFill>
              <a:latin typeface="Times New Roman" pitchFamily="18" charset="0"/>
              <a:cs typeface="Times New Roman" pitchFamily="18" charset="0"/>
            </a:endParaRPr>
          </a:p>
          <a:p>
            <a:r>
              <a:rPr lang="en-US" sz="1600" dirty="0" smtClean="0">
                <a:solidFill>
                  <a:schemeClr val="tx1"/>
                </a:solidFill>
                <a:latin typeface="Times New Roman" pitchFamily="18" charset="0"/>
                <a:cs typeface="Times New Roman" pitchFamily="18" charset="0"/>
              </a:rPr>
              <a:t>Carrier recombination under forward biasing: Photon emission</a:t>
            </a:r>
            <a:endParaRPr lang="en-US" sz="1600" dirty="0" smtClean="0">
              <a:solidFill>
                <a:schemeClr val="tx1"/>
              </a:solidFill>
              <a:latin typeface="Times New Roman" pitchFamily="18" charset="0"/>
              <a:cs typeface="Times New Roman" pitchFamily="18" charset="0"/>
            </a:endParaRPr>
          </a:p>
          <a:p>
            <a:r>
              <a:rPr lang="en-US" sz="1600" dirty="0" smtClean="0">
                <a:solidFill>
                  <a:schemeClr val="tx1"/>
                </a:solidFill>
                <a:latin typeface="Times New Roman" pitchFamily="18" charset="0"/>
                <a:cs typeface="Times New Roman" pitchFamily="18" charset="0"/>
              </a:rPr>
              <a:t>Energy Band </a:t>
            </a:r>
            <a:r>
              <a:rPr lang="en-US" sz="1600" dirty="0" smtClean="0">
                <a:solidFill>
                  <a:schemeClr val="tx1"/>
                </a:solidFill>
                <a:latin typeface="Times New Roman" pitchFamily="18" charset="0"/>
                <a:cs typeface="Times New Roman" pitchFamily="18" charset="0"/>
              </a:rPr>
              <a:t>Diagrams</a:t>
            </a:r>
          </a:p>
          <a:p>
            <a:r>
              <a:rPr lang="en-US" sz="1600" dirty="0" smtClean="0">
                <a:solidFill>
                  <a:schemeClr val="tx1"/>
                </a:solidFill>
                <a:latin typeface="Times New Roman" pitchFamily="18" charset="0"/>
                <a:cs typeface="Times New Roman" pitchFamily="18" charset="0"/>
              </a:rPr>
              <a:t>I-V equation using stored charge approach </a:t>
            </a:r>
          </a:p>
          <a:p>
            <a:r>
              <a:rPr lang="en-US" sz="1600" dirty="0" smtClean="0">
                <a:solidFill>
                  <a:schemeClr val="tx1"/>
                </a:solidFill>
                <a:latin typeface="Times New Roman" pitchFamily="18" charset="0"/>
                <a:cs typeface="Times New Roman" pitchFamily="18" charset="0"/>
              </a:rPr>
              <a:t>Junction width and junction capacitance</a:t>
            </a:r>
          </a:p>
          <a:p>
            <a:r>
              <a:rPr lang="en-US" sz="1600" dirty="0">
                <a:solidFill>
                  <a:schemeClr val="tx1"/>
                </a:solidFill>
                <a:latin typeface="Times New Roman" pitchFamily="18" charset="0"/>
                <a:cs typeface="Times New Roman" pitchFamily="18" charset="0"/>
              </a:rPr>
              <a:t>Diffusion Capacitance</a:t>
            </a:r>
          </a:p>
          <a:p>
            <a:r>
              <a:rPr lang="en-US" sz="1600" dirty="0">
                <a:solidFill>
                  <a:schemeClr val="tx1"/>
                </a:solidFill>
                <a:latin typeface="Times New Roman" pitchFamily="18" charset="0"/>
                <a:cs typeface="Times New Roman" pitchFamily="18" charset="0"/>
              </a:rPr>
              <a:t>Circuit </a:t>
            </a:r>
            <a:r>
              <a:rPr lang="en-US" sz="1600" dirty="0" smtClean="0">
                <a:solidFill>
                  <a:schemeClr val="tx1"/>
                </a:solidFill>
                <a:latin typeface="Times New Roman" pitchFamily="18" charset="0"/>
                <a:cs typeface="Times New Roman" pitchFamily="18" charset="0"/>
              </a:rPr>
              <a:t>models</a:t>
            </a:r>
            <a:endParaRPr lang="en-US" sz="1600" dirty="0">
              <a:solidFill>
                <a:schemeClr val="tx1"/>
              </a:solidFill>
              <a:latin typeface="Times New Roman" pitchFamily="18" charset="0"/>
              <a:cs typeface="Times New Roman" pitchFamily="18" charset="0"/>
            </a:endParaRPr>
          </a:p>
          <a:p>
            <a:r>
              <a:rPr lang="en-US" sz="1600" dirty="0" smtClean="0">
                <a:solidFill>
                  <a:schemeClr val="tx1"/>
                </a:solidFill>
                <a:latin typeface="Times New Roman" pitchFamily="18" charset="0"/>
                <a:cs typeface="Times New Roman" pitchFamily="18" charset="0"/>
              </a:rPr>
              <a:t>Reverse biasing: carrier distribution profiles</a:t>
            </a:r>
            <a:endParaRPr lang="en-US" sz="1600" dirty="0" smtClean="0">
              <a:solidFill>
                <a:schemeClr val="tx1"/>
              </a:solidFill>
              <a:latin typeface="Times New Roman" pitchFamily="18" charset="0"/>
              <a:cs typeface="Times New Roman" pitchFamily="18" charset="0"/>
            </a:endParaRPr>
          </a:p>
          <a:p>
            <a:r>
              <a:rPr lang="en-US" sz="1600" dirty="0" smtClean="0">
                <a:solidFill>
                  <a:schemeClr val="tx1"/>
                </a:solidFill>
                <a:latin typeface="Times New Roman" pitchFamily="18" charset="0"/>
                <a:cs typeface="Times New Roman" pitchFamily="18" charset="0"/>
              </a:rPr>
              <a:t>Avalanche and </a:t>
            </a:r>
            <a:r>
              <a:rPr lang="en-US" sz="1600" dirty="0" err="1" smtClean="0">
                <a:solidFill>
                  <a:schemeClr val="tx1"/>
                </a:solidFill>
                <a:latin typeface="Times New Roman" pitchFamily="18" charset="0"/>
                <a:cs typeface="Times New Roman" pitchFamily="18" charset="0"/>
              </a:rPr>
              <a:t>Zener</a:t>
            </a:r>
            <a:r>
              <a:rPr lang="en-US" sz="1600" dirty="0" smtClean="0">
                <a:solidFill>
                  <a:schemeClr val="tx1"/>
                </a:solidFill>
                <a:latin typeface="Times New Roman" pitchFamily="18" charset="0"/>
                <a:cs typeface="Times New Roman" pitchFamily="18" charset="0"/>
              </a:rPr>
              <a:t> </a:t>
            </a:r>
            <a:r>
              <a:rPr lang="en-US" sz="1600" dirty="0" smtClean="0">
                <a:solidFill>
                  <a:schemeClr val="tx1"/>
                </a:solidFill>
                <a:latin typeface="Times New Roman" pitchFamily="18" charset="0"/>
                <a:cs typeface="Times New Roman" pitchFamily="18" charset="0"/>
              </a:rPr>
              <a:t>Breakdown</a:t>
            </a:r>
          </a:p>
          <a:p>
            <a:r>
              <a:rPr lang="en-US" sz="1600" dirty="0" smtClean="0">
                <a:solidFill>
                  <a:schemeClr val="tx1"/>
                </a:solidFill>
                <a:latin typeface="Times New Roman" pitchFamily="18" charset="0"/>
                <a:cs typeface="Times New Roman" pitchFamily="18" charset="0"/>
              </a:rPr>
              <a:t>Tunnel Diodes and their applications in solar cells and FETs</a:t>
            </a:r>
            <a:endParaRPr lang="en-US" sz="1600" dirty="0" smtClean="0">
              <a:solidFill>
                <a:schemeClr val="tx1"/>
              </a:solidFill>
              <a:latin typeface="Times New Roman" pitchFamily="18" charset="0"/>
              <a:cs typeface="Times New Roman" pitchFamily="18" charset="0"/>
            </a:endParaRPr>
          </a:p>
          <a:p>
            <a:r>
              <a:rPr lang="en-US" sz="1600" dirty="0" smtClean="0">
                <a:solidFill>
                  <a:schemeClr val="tx1"/>
                </a:solidFill>
                <a:latin typeface="Times New Roman" pitchFamily="18" charset="0"/>
                <a:cs typeface="Times New Roman" pitchFamily="18" charset="0"/>
              </a:rPr>
              <a:t>Heterojunctions (Built-in voltage </a:t>
            </a:r>
            <a:r>
              <a:rPr lang="en-US" sz="1600" dirty="0" err="1" smtClean="0">
                <a:solidFill>
                  <a:schemeClr val="tx1"/>
                </a:solidFill>
                <a:latin typeface="Times New Roman" pitchFamily="18" charset="0"/>
                <a:cs typeface="Times New Roman" pitchFamily="18" charset="0"/>
              </a:rPr>
              <a:t>V</a:t>
            </a:r>
            <a:r>
              <a:rPr lang="en-US" sz="1600" baseline="-25000" dirty="0" err="1" smtClean="0">
                <a:solidFill>
                  <a:schemeClr val="tx1"/>
                </a:solidFill>
                <a:latin typeface="Times New Roman" pitchFamily="18" charset="0"/>
                <a:cs typeface="Times New Roman" pitchFamily="18" charset="0"/>
              </a:rPr>
              <a:t>bi</a:t>
            </a:r>
            <a:r>
              <a:rPr lang="en-US" sz="1600" dirty="0" smtClean="0">
                <a:solidFill>
                  <a:schemeClr val="tx1"/>
                </a:solidFill>
                <a:latin typeface="Times New Roman" pitchFamily="18" charset="0"/>
                <a:cs typeface="Times New Roman" pitchFamily="18" charset="0"/>
              </a:rPr>
              <a:t>, I-V equation)</a:t>
            </a:r>
          </a:p>
          <a:p>
            <a:r>
              <a:rPr lang="en-US" sz="1600" dirty="0" smtClean="0">
                <a:solidFill>
                  <a:schemeClr val="tx1"/>
                </a:solidFill>
                <a:latin typeface="Times New Roman" pitchFamily="18" charset="0"/>
                <a:cs typeface="Times New Roman" pitchFamily="18" charset="0"/>
              </a:rPr>
              <a:t>Energy band diagram for single and double heterojunctions</a:t>
            </a:r>
            <a:endParaRPr lang="en-US" sz="1600" dirty="0" smtClean="0">
              <a:solidFill>
                <a:schemeClr val="tx1"/>
              </a:solidFill>
              <a:latin typeface="Times New Roman" pitchFamily="18" charset="0"/>
              <a:cs typeface="Times New Roman" pitchFamily="18" charset="0"/>
            </a:endParaRPr>
          </a:p>
          <a:p>
            <a:endParaRPr lang="en-US" sz="16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67FFB9E-7543-4311-9F5E-F1B29C3A5E4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7FFB9E-7543-4311-9F5E-F1B29C3A5E4E}" type="slidenum">
              <a:rPr lang="en-US" smtClean="0"/>
              <a:pPr/>
              <a:t>10</a:t>
            </a:fld>
            <a:endParaRPr lang="en-US"/>
          </a:p>
        </p:txBody>
      </p:sp>
      <p:pic>
        <p:nvPicPr>
          <p:cNvPr id="105474" name="Picture 2"/>
          <p:cNvPicPr>
            <a:picLocks noChangeAspect="1" noChangeArrowheads="1"/>
          </p:cNvPicPr>
          <p:nvPr/>
        </p:nvPicPr>
        <p:blipFill>
          <a:blip r:embed="rId2" cstate="print"/>
          <a:srcRect/>
          <a:stretch>
            <a:fillRect/>
          </a:stretch>
        </p:blipFill>
        <p:spPr bwMode="auto">
          <a:xfrm>
            <a:off x="747712" y="212725"/>
            <a:ext cx="7648575" cy="6619875"/>
          </a:xfrm>
          <a:prstGeom prst="rect">
            <a:avLst/>
          </a:prstGeom>
          <a:noFill/>
          <a:ln w="9525">
            <a:noFill/>
            <a:miter lim="800000"/>
            <a:headEnd/>
            <a:tailEnd/>
          </a:ln>
        </p:spPr>
      </p:pic>
      <p:sp>
        <p:nvSpPr>
          <p:cNvPr id="2" name="Title 1"/>
          <p:cNvSpPr>
            <a:spLocks noGrp="1"/>
          </p:cNvSpPr>
          <p:nvPr>
            <p:ph type="title"/>
          </p:nvPr>
        </p:nvSpPr>
        <p:spPr>
          <a:xfrm>
            <a:off x="457200" y="0"/>
            <a:ext cx="8229600" cy="563562"/>
          </a:xfrm>
        </p:spPr>
        <p:txBody>
          <a:bodyPr>
            <a:normAutofit/>
          </a:bodyPr>
          <a:lstStyle/>
          <a:p>
            <a:pPr algn="l"/>
            <a:r>
              <a:rPr lang="en-US" sz="2000" b="1" dirty="0" smtClean="0">
                <a:latin typeface="Times New Roman" pitchFamily="18" charset="0"/>
                <a:cs typeface="Times New Roman" pitchFamily="18" charset="0"/>
              </a:rPr>
              <a:t>Reverse bias </a:t>
            </a:r>
            <a:r>
              <a:rPr lang="en-US" sz="2000" b="1" dirty="0" smtClean="0">
                <a:latin typeface="Times New Roman" pitchFamily="18" charset="0"/>
                <a:cs typeface="Times New Roman" pitchFamily="18" charset="0"/>
              </a:rPr>
              <a:t>junction: Carrier distribution</a:t>
            </a:r>
            <a:endParaRPr lang="en-US" sz="20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715962"/>
          </a:xfrm>
        </p:spPr>
        <p:txBody>
          <a:bodyPr>
            <a:normAutofit fontScale="90000"/>
          </a:bodyPr>
          <a:lstStyle/>
          <a:p>
            <a:r>
              <a:rPr lang="en-US" sz="2800" dirty="0" smtClean="0">
                <a:latin typeface="Times New Roman" pitchFamily="18" charset="0"/>
                <a:cs typeface="Times New Roman" pitchFamily="18" charset="0"/>
              </a:rPr>
              <a:t>Carrier distribution in a reverse biased p-n junction </a:t>
            </a:r>
            <a:endParaRPr lang="en-US"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11</a:t>
            </a:fld>
            <a:endParaRPr lang="en-US" dirty="0"/>
          </a:p>
        </p:txBody>
      </p:sp>
      <p:sp>
        <p:nvSpPr>
          <p:cNvPr id="113666" name="Rectangle 2"/>
          <p:cNvSpPr>
            <a:spLocks noChangeArrowheads="1"/>
          </p:cNvSpPr>
          <p:nvPr/>
        </p:nvSpPr>
        <p:spPr bwMode="auto">
          <a:xfrm>
            <a:off x="4177273" y="5088523"/>
            <a:ext cx="231345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d</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 +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no</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no</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3665" name="Object 1"/>
          <p:cNvGraphicFramePr>
            <a:graphicFrameLocks noChangeAspect="1"/>
          </p:cNvGraphicFramePr>
          <p:nvPr/>
        </p:nvGraphicFramePr>
        <p:xfrm>
          <a:off x="6324600" y="5029200"/>
          <a:ext cx="609600" cy="407862"/>
        </p:xfrm>
        <a:graphic>
          <a:graphicData uri="http://schemas.openxmlformats.org/presentationml/2006/ole">
            <mc:AlternateContent xmlns:mc="http://schemas.openxmlformats.org/markup-compatibility/2006">
              <mc:Choice xmlns:v="urn:schemas-microsoft-com:vml" Requires="v">
                <p:oleObj spid="_x0000_s113744" name="Equation" r:id="rId3" imgW="444240" imgH="291960" progId="Equation.3">
                  <p:embed/>
                </p:oleObj>
              </mc:Choice>
              <mc:Fallback>
                <p:oleObj name="Equation" r:id="rId3" imgW="444240" imgH="29196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029200"/>
                        <a:ext cx="609600" cy="40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67" name="Rectangle 3"/>
          <p:cNvSpPr>
            <a:spLocks noChangeArrowheads="1"/>
          </p:cNvSpPr>
          <p:nvPr/>
        </p:nvSpPr>
        <p:spPr bwMode="auto">
          <a:xfrm>
            <a:off x="7162800" y="5074623"/>
            <a:ext cx="1143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 x&gt;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68" name="Object 4"/>
          <p:cNvGraphicFramePr>
            <a:graphicFrameLocks noChangeAspect="1"/>
          </p:cNvGraphicFramePr>
          <p:nvPr/>
        </p:nvGraphicFramePr>
        <p:xfrm>
          <a:off x="5181600" y="381000"/>
          <a:ext cx="999744" cy="609600"/>
        </p:xfrm>
        <a:graphic>
          <a:graphicData uri="http://schemas.openxmlformats.org/presentationml/2006/ole">
            <mc:AlternateContent xmlns:mc="http://schemas.openxmlformats.org/markup-compatibility/2006">
              <mc:Choice xmlns:v="urn:schemas-microsoft-com:vml" Requires="v">
                <p:oleObj spid="_x0000_s113745" name="Equation" r:id="rId5" imgW="774364" imgH="482391" progId="Equation.3">
                  <p:embed/>
                </p:oleObj>
              </mc:Choice>
              <mc:Fallback>
                <p:oleObj name="Equation" r:id="rId5" imgW="774364" imgH="482391"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81000"/>
                        <a:ext cx="999744"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70" name="Object 6"/>
          <p:cNvGraphicFramePr>
            <a:graphicFrameLocks noChangeAspect="1"/>
          </p:cNvGraphicFramePr>
          <p:nvPr/>
        </p:nvGraphicFramePr>
        <p:xfrm>
          <a:off x="4724400" y="1143000"/>
          <a:ext cx="3107531" cy="381000"/>
        </p:xfrm>
        <a:graphic>
          <a:graphicData uri="http://schemas.openxmlformats.org/presentationml/2006/ole">
            <mc:AlternateContent xmlns:mc="http://schemas.openxmlformats.org/markup-compatibility/2006">
              <mc:Choice xmlns:v="urn:schemas-microsoft-com:vml" Requires="v">
                <p:oleObj spid="_x0000_s113746" name="Equation" r:id="rId7" imgW="2489200" imgH="317500" progId="Equation.3">
                  <p:embed/>
                </p:oleObj>
              </mc:Choice>
              <mc:Fallback>
                <p:oleObj name="Equation" r:id="rId7" imgW="2489200" imgH="3175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143000"/>
                        <a:ext cx="3107531"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3672" name="Picture 8"/>
          <p:cNvPicPr>
            <a:picLocks noChangeAspect="1" noChangeArrowheads="1"/>
          </p:cNvPicPr>
          <p:nvPr/>
        </p:nvPicPr>
        <p:blipFill>
          <a:blip r:embed="rId9" cstate="print"/>
          <a:srcRect/>
          <a:stretch>
            <a:fillRect/>
          </a:stretch>
        </p:blipFill>
        <p:spPr bwMode="auto">
          <a:xfrm>
            <a:off x="3657600" y="1600200"/>
            <a:ext cx="5210175" cy="809625"/>
          </a:xfrm>
          <a:prstGeom prst="rect">
            <a:avLst/>
          </a:prstGeom>
          <a:noFill/>
          <a:ln w="9525">
            <a:noFill/>
            <a:miter lim="800000"/>
            <a:headEnd/>
            <a:tailEnd/>
          </a:ln>
        </p:spPr>
      </p:pic>
      <p:sp>
        <p:nvSpPr>
          <p:cNvPr id="12" name="Slide Number Placeholder 2"/>
          <p:cNvSpPr txBox="1">
            <a:spLocks/>
          </p:cNvSpPr>
          <p:nvPr/>
        </p:nvSpPr>
        <p:spPr>
          <a:xfrm>
            <a:off x="2895600" y="2514600"/>
            <a:ext cx="5867400" cy="1828800"/>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The second boundary condition shows that </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B=0 otherwise we have a solution which is not  realistic.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dirty="0" smtClean="0">
              <a:latin typeface="Times New Roman" pitchFamily="18" charset="0"/>
              <a:cs typeface="Times New Roman"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The first boundary condition gives</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A = -</a:t>
            </a:r>
            <a:r>
              <a:rPr lang="en-US" sz="1600" dirty="0" err="1" smtClean="0">
                <a:latin typeface="Times New Roman" pitchFamily="18" charset="0"/>
                <a:cs typeface="Times New Roman" pitchFamily="18" charset="0"/>
              </a:rPr>
              <a:t>p</a:t>
            </a:r>
            <a:r>
              <a:rPr lang="en-US" sz="1600" baseline="-25000" dirty="0" err="1" smtClean="0">
                <a:latin typeface="Times New Roman" pitchFamily="18" charset="0"/>
                <a:cs typeface="Times New Roman" pitchFamily="18" charset="0"/>
              </a:rPr>
              <a:t>no</a:t>
            </a:r>
            <a:endParaRPr lang="en-US" sz="1600" baseline="-25000" dirty="0" smtClean="0">
              <a:latin typeface="Times New Roman" pitchFamily="18" charset="0"/>
              <a:cs typeface="Times New Roman"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latin typeface="Times New Roman" pitchFamily="18" charset="0"/>
                <a:cs typeface="Times New Roman" pitchFamily="18" charset="0"/>
              </a:rPr>
              <a:t>This gives </a:t>
            </a:r>
            <a:endParaRPr kumimoji="0" lang="en-US" sz="1600" b="0" i="0" u="none" strike="noStrike" kern="1200" cap="none" spc="0" normalizeH="0" baseline="0" noProof="0" dirty="0">
              <a:ln>
                <a:noFill/>
              </a:ln>
              <a:effectLst/>
              <a:uLnTx/>
              <a:uFillTx/>
              <a:latin typeface="Times New Roman" pitchFamily="18" charset="0"/>
              <a:cs typeface="Times New Roman" pitchFamily="18" charset="0"/>
            </a:endParaRPr>
          </a:p>
        </p:txBody>
      </p:sp>
      <p:graphicFrame>
        <p:nvGraphicFramePr>
          <p:cNvPr id="113673" name="Object 9"/>
          <p:cNvGraphicFramePr>
            <a:graphicFrameLocks noChangeAspect="1"/>
          </p:cNvGraphicFramePr>
          <p:nvPr/>
        </p:nvGraphicFramePr>
        <p:xfrm>
          <a:off x="3186113" y="4427538"/>
          <a:ext cx="2678112" cy="365125"/>
        </p:xfrm>
        <a:graphic>
          <a:graphicData uri="http://schemas.openxmlformats.org/presentationml/2006/ole">
            <mc:AlternateContent xmlns:mc="http://schemas.openxmlformats.org/markup-compatibility/2006">
              <mc:Choice xmlns:v="urn:schemas-microsoft-com:vml" Requires="v">
                <p:oleObj spid="_x0000_s113747" name="Equation" r:id="rId10" imgW="2145960" imgH="304560" progId="Equation.3">
                  <p:embed/>
                </p:oleObj>
              </mc:Choice>
              <mc:Fallback>
                <p:oleObj name="Equation" r:id="rId10" imgW="2145960" imgH="30456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6113" y="4427538"/>
                        <a:ext cx="267811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3"/>
          <p:cNvSpPr>
            <a:spLocks noChangeArrowheads="1"/>
          </p:cNvSpPr>
          <p:nvPr/>
        </p:nvSpPr>
        <p:spPr bwMode="auto">
          <a:xfrm>
            <a:off x="3124200" y="5486400"/>
            <a:ext cx="4648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Here,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25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should be replaced by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6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74" name="Object 10"/>
          <p:cNvGraphicFramePr>
            <a:graphicFrameLocks noChangeAspect="1"/>
          </p:cNvGraphicFramePr>
          <p:nvPr/>
        </p:nvGraphicFramePr>
        <p:xfrm>
          <a:off x="557562" y="5791200"/>
          <a:ext cx="2036956" cy="609600"/>
        </p:xfrm>
        <a:graphic>
          <a:graphicData uri="http://schemas.openxmlformats.org/presentationml/2006/ole">
            <mc:AlternateContent xmlns:mc="http://schemas.openxmlformats.org/markup-compatibility/2006">
              <mc:Choice xmlns:v="urn:schemas-microsoft-com:vml" Requires="v">
                <p:oleObj spid="_x0000_s113748" name="Equation" r:id="rId12" imgW="1295400" imgH="393700" progId="Equation.3">
                  <p:embed/>
                </p:oleObj>
              </mc:Choice>
              <mc:Fallback>
                <p:oleObj name="Equation" r:id="rId12" imgW="1295400" imgH="393700" progId="Equation.3">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562" y="5791200"/>
                        <a:ext cx="203695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77" name="Rectangle 13"/>
          <p:cNvSpPr>
            <a:spLocks noChangeArrowheads="1"/>
          </p:cNvSpPr>
          <p:nvPr/>
        </p:nvSpPr>
        <p:spPr bwMode="auto">
          <a:xfrm>
            <a:off x="2895600" y="5912823"/>
            <a:ext cx="2133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 = q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no</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13676" name="Object 12"/>
          <p:cNvGraphicFramePr>
            <a:graphicFrameLocks noChangeAspect="1"/>
          </p:cNvGraphicFramePr>
          <p:nvPr/>
        </p:nvGraphicFramePr>
        <p:xfrm>
          <a:off x="7086600" y="5867400"/>
          <a:ext cx="533400" cy="403302"/>
        </p:xfrm>
        <a:graphic>
          <a:graphicData uri="http://schemas.openxmlformats.org/presentationml/2006/ole">
            <mc:AlternateContent xmlns:mc="http://schemas.openxmlformats.org/markup-compatibility/2006">
              <mc:Choice xmlns:v="urn:schemas-microsoft-com:vml" Requires="v">
                <p:oleObj spid="_x0000_s113749" name="Equation" r:id="rId14" imgW="393529" imgH="291973" progId="Equation.3">
                  <p:embed/>
                </p:oleObj>
              </mc:Choice>
              <mc:Fallback>
                <p:oleObj name="Equation" r:id="rId14" imgW="393529" imgH="291973" progId="Equation.3">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5867400"/>
                        <a:ext cx="533400" cy="403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78" name="Rectangle 14"/>
          <p:cNvSpPr>
            <a:spLocks noChangeArrowheads="1"/>
          </p:cNvSpPr>
          <p:nvPr/>
        </p:nvSpPr>
        <p:spPr bwMode="auto">
          <a:xfrm>
            <a:off x="0" y="29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68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79" name="Object 15"/>
          <p:cNvGraphicFramePr>
            <a:graphicFrameLocks noChangeAspect="1"/>
          </p:cNvGraphicFramePr>
          <p:nvPr/>
        </p:nvGraphicFramePr>
        <p:xfrm>
          <a:off x="4876800" y="5867400"/>
          <a:ext cx="503903" cy="381000"/>
        </p:xfrm>
        <a:graphic>
          <a:graphicData uri="http://schemas.openxmlformats.org/presentationml/2006/ole">
            <mc:AlternateContent xmlns:mc="http://schemas.openxmlformats.org/markup-compatibility/2006">
              <mc:Choice xmlns:v="urn:schemas-microsoft-com:vml" Requires="v">
                <p:oleObj spid="_x0000_s113750" name="Equation" r:id="rId16" imgW="393529" imgH="291973" progId="Equation.3">
                  <p:embed/>
                </p:oleObj>
              </mc:Choice>
              <mc:Fallback>
                <p:oleObj name="Equation" r:id="rId16" imgW="393529" imgH="291973" progId="Equation.3">
                  <p:embed/>
                  <p:pic>
                    <p:nvPicPr>
                      <p:cNvPr id="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5867400"/>
                        <a:ext cx="50390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5410200" y="5943600"/>
            <a:ext cx="1898277" cy="369332"/>
          </a:xfrm>
          <a:prstGeom prst="rect">
            <a:avLst/>
          </a:prstGeom>
        </p:spPr>
        <p:txBody>
          <a:bodyPr wrap="none">
            <a:spAutoFit/>
          </a:bodyPr>
          <a:lstStyle/>
          <a:p>
            <a:r>
              <a:rPr lang="en-US" dirty="0" smtClean="0">
                <a:latin typeface="Times New Roman" pitchFamily="18" charset="0"/>
                <a:cs typeface="Times New Roman" pitchFamily="18" charset="0"/>
              </a:rPr>
              <a:t>= - [(q </a:t>
            </a:r>
            <a:r>
              <a:rPr lang="en-US" dirty="0" err="1" smtClean="0">
                <a:latin typeface="Times New Roman" pitchFamily="18" charset="0"/>
                <a:cs typeface="Times New Roman" pitchFamily="18" charset="0"/>
              </a:rPr>
              <a:t>D</a:t>
            </a:r>
            <a:r>
              <a:rPr lang="en-US" baseline="-25000" dirty="0" err="1" smtClean="0">
                <a:latin typeface="Times New Roman" pitchFamily="18" charset="0"/>
                <a:cs typeface="Times New Roman" pitchFamily="18" charset="0"/>
              </a:rPr>
              <a:t>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no</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p</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13681" name="Rectangle 17"/>
          <p:cNvSpPr>
            <a:spLocks noChangeArrowheads="1"/>
          </p:cNvSpPr>
          <p:nvPr/>
        </p:nvSpPr>
        <p:spPr bwMode="auto">
          <a:xfrm>
            <a:off x="1676400" y="6370022"/>
            <a:ext cx="3124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current density at x=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nr</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682" name="Rectangle 18"/>
          <p:cNvSpPr>
            <a:spLocks noChangeArrowheads="1"/>
          </p:cNvSpPr>
          <p:nvPr/>
        </p:nvSpPr>
        <p:spPr bwMode="auto">
          <a:xfrm>
            <a:off x="4648200" y="6370023"/>
            <a:ext cx="2819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 [(q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no</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684" name="Rectangle 20"/>
          <p:cNvSpPr>
            <a:spLocks noChangeArrowheads="1"/>
          </p:cNvSpPr>
          <p:nvPr/>
        </p:nvSpPr>
        <p:spPr bwMode="auto">
          <a:xfrm>
            <a:off x="0" y="1340823"/>
            <a:ext cx="152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 =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3683" name="Object 19"/>
          <p:cNvGraphicFramePr>
            <a:graphicFrameLocks noChangeAspect="1"/>
          </p:cNvGraphicFramePr>
          <p:nvPr/>
        </p:nvGraphicFramePr>
        <p:xfrm>
          <a:off x="1143000" y="1295400"/>
          <a:ext cx="604684" cy="457200"/>
        </p:xfrm>
        <a:graphic>
          <a:graphicData uri="http://schemas.openxmlformats.org/presentationml/2006/ole">
            <mc:AlternateContent xmlns:mc="http://schemas.openxmlformats.org/markup-compatibility/2006">
              <mc:Choice xmlns:v="urn:schemas-microsoft-com:vml" Requires="v">
                <p:oleObj spid="_x0000_s113751" name="Equation" r:id="rId17" imgW="393529" imgH="291973" progId="Equation.3">
                  <p:embed/>
                </p:oleObj>
              </mc:Choice>
              <mc:Fallback>
                <p:oleObj name="Equation" r:id="rId17" imgW="393529" imgH="291973" progId="Equation.3">
                  <p:embed/>
                  <p:pic>
                    <p:nvPicPr>
                      <p:cNvPr id="0"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1295400"/>
                        <a:ext cx="604684"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85" name="Rectangle 21"/>
          <p:cNvSpPr>
            <a:spLocks noChangeArrowheads="1"/>
          </p:cNvSpPr>
          <p:nvPr/>
        </p:nvSpPr>
        <p:spPr bwMode="auto">
          <a:xfrm>
            <a:off x="1676400" y="1371600"/>
            <a:ext cx="1447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 x&gt;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18"/>
          <p:cNvSpPr>
            <a:spLocks noChangeArrowheads="1"/>
          </p:cNvSpPr>
          <p:nvPr/>
        </p:nvSpPr>
        <p:spPr bwMode="auto">
          <a:xfrm>
            <a:off x="152400" y="990600"/>
            <a:ext cx="2819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 [(q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no</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690" name="Rectangle 26"/>
          <p:cNvSpPr>
            <a:spLocks noChangeArrowheads="1"/>
          </p:cNvSpPr>
          <p:nvPr/>
        </p:nvSpPr>
        <p:spPr bwMode="auto">
          <a:xfrm>
            <a:off x="0" y="1964322"/>
            <a:ext cx="2209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 = -[(q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po</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3689" name="Object 25"/>
          <p:cNvGraphicFramePr>
            <a:graphicFrameLocks noChangeAspect="1"/>
          </p:cNvGraphicFramePr>
          <p:nvPr/>
        </p:nvGraphicFramePr>
        <p:xfrm>
          <a:off x="1981200" y="1981200"/>
          <a:ext cx="577645" cy="381000"/>
        </p:xfrm>
        <a:graphic>
          <a:graphicData uri="http://schemas.openxmlformats.org/presentationml/2006/ole">
            <mc:AlternateContent xmlns:mc="http://schemas.openxmlformats.org/markup-compatibility/2006">
              <mc:Choice xmlns:v="urn:schemas-microsoft-com:vml" Requires="v">
                <p:oleObj spid="_x0000_s113752" name="Equation" r:id="rId19" imgW="444307" imgH="291973" progId="Equation.3">
                  <p:embed/>
                </p:oleObj>
              </mc:Choice>
              <mc:Fallback>
                <p:oleObj name="Equation" r:id="rId19" imgW="444307" imgH="291973" progId="Equation.3">
                  <p:embed/>
                  <p:pic>
                    <p:nvPicPr>
                      <p:cNvPr id="0"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81200" y="1981200"/>
                        <a:ext cx="57764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91" name="Rectangle 27"/>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692" name="Rectangle 28"/>
          <p:cNvSpPr>
            <a:spLocks noChangeArrowheads="1"/>
          </p:cNvSpPr>
          <p:nvPr/>
        </p:nvSpPr>
        <p:spPr bwMode="auto">
          <a:xfrm>
            <a:off x="152400" y="2438400"/>
            <a:ext cx="2514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Thus the current under reverse biasing is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 = - J</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where J</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the reverse saturation current J</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Slide Number Placeholder 2"/>
          <p:cNvSpPr txBox="1">
            <a:spLocks/>
          </p:cNvSpPr>
          <p:nvPr/>
        </p:nvSpPr>
        <p:spPr>
          <a:xfrm>
            <a:off x="6553200" y="381000"/>
            <a:ext cx="23622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effectLst/>
                <a:uLnTx/>
                <a:uFillTx/>
                <a:latin typeface="Times New Roman" pitchFamily="18" charset="0"/>
                <a:cs typeface="Times New Roman" pitchFamily="18" charset="0"/>
              </a:rPr>
              <a:t>UConn-ECE4211, F. Jain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effectLst/>
                <a:uLnTx/>
                <a:uFillTx/>
                <a:latin typeface="Times New Roman" pitchFamily="18" charset="0"/>
                <a:cs typeface="Times New Roman" pitchFamily="18" charset="0"/>
              </a:rPr>
              <a:t>Week 3-Lecture 2 02102015</a:t>
            </a:r>
            <a:endParaRPr kumimoji="0" lang="en-US" sz="1400" b="1" i="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2.6 Avalanche and </a:t>
            </a:r>
            <a:r>
              <a:rPr lang="en-US" sz="3200" b="1" dirty="0" err="1" smtClean="0">
                <a:latin typeface="Times New Roman" pitchFamily="18" charset="0"/>
                <a:cs typeface="Times New Roman" pitchFamily="18" charset="0"/>
              </a:rPr>
              <a:t>Zener</a:t>
            </a:r>
            <a:r>
              <a:rPr lang="en-US" sz="3200" b="1" dirty="0" smtClean="0">
                <a:latin typeface="Times New Roman" pitchFamily="18" charset="0"/>
                <a:cs typeface="Times New Roman" pitchFamily="18" charset="0"/>
              </a:rPr>
              <a:t> Breakdown in Reverse-Biased p-n </a:t>
            </a:r>
            <a:r>
              <a:rPr lang="en-US" sz="3200" b="1" dirty="0" smtClean="0">
                <a:latin typeface="Times New Roman" pitchFamily="18" charset="0"/>
                <a:cs typeface="Times New Roman" pitchFamily="18" charset="0"/>
              </a:rPr>
              <a:t>Junctions (p.125)</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12</a:t>
            </a:fld>
            <a:endParaRPr lang="en-US"/>
          </a:p>
        </p:txBody>
      </p:sp>
      <p:pic>
        <p:nvPicPr>
          <p:cNvPr id="4" name="Picture 3"/>
          <p:cNvPicPr/>
          <p:nvPr/>
        </p:nvPicPr>
        <p:blipFill>
          <a:blip r:embed="rId2" cstate="print"/>
          <a:srcRect/>
          <a:stretch>
            <a:fillRect/>
          </a:stretch>
        </p:blipFill>
        <p:spPr bwMode="auto">
          <a:xfrm>
            <a:off x="457200" y="2133600"/>
            <a:ext cx="3352800" cy="1752600"/>
          </a:xfrm>
          <a:prstGeom prst="rect">
            <a:avLst/>
          </a:prstGeom>
          <a:noFill/>
          <a:ln w="9525">
            <a:noFill/>
            <a:miter lim="800000"/>
            <a:headEnd/>
            <a:tailEnd/>
          </a:ln>
        </p:spPr>
      </p:pic>
      <p:sp>
        <p:nvSpPr>
          <p:cNvPr id="116737" name="Rectangle 1"/>
          <p:cNvSpPr>
            <a:spLocks noChangeArrowheads="1"/>
          </p:cNvSpPr>
          <p:nvPr/>
        </p:nvSpPr>
        <p:spPr bwMode="auto">
          <a:xfrm>
            <a:off x="228600" y="3869322"/>
            <a:ext cx="4267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11(a). Reverse biased p+-n junction.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3" cstate="print"/>
          <a:srcRect/>
          <a:stretch>
            <a:fillRect/>
          </a:stretch>
        </p:blipFill>
        <p:spPr bwMode="auto">
          <a:xfrm>
            <a:off x="4343400" y="1524000"/>
            <a:ext cx="4243644" cy="2895600"/>
          </a:xfrm>
          <a:prstGeom prst="rect">
            <a:avLst/>
          </a:prstGeom>
          <a:noFill/>
          <a:ln w="9525">
            <a:noFill/>
            <a:miter lim="800000"/>
            <a:headEnd/>
            <a:tailEnd/>
          </a:ln>
        </p:spPr>
      </p:pic>
      <p:sp>
        <p:nvSpPr>
          <p:cNvPr id="116738" name="Rectangle 2"/>
          <p:cNvSpPr>
            <a:spLocks noChangeArrowheads="1"/>
          </p:cNvSpPr>
          <p:nvPr/>
        </p:nvSpPr>
        <p:spPr bwMode="auto">
          <a:xfrm>
            <a:off x="4495800" y="4495800"/>
            <a:ext cx="449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11. (b) E-field distribution, 11 (c) Electron-hole pair generation by accelerating holes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smtClean="0">
                <a:latin typeface="Times New Roman" pitchFamily="18" charset="0"/>
                <a:cs typeface="Times New Roman" pitchFamily="18" charset="0"/>
              </a:rPr>
              <a:t>Avalanche Breakdown p-n Junctions</a:t>
            </a:r>
            <a:br>
              <a:rPr lang="en-US" sz="3200" b="1"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13</a:t>
            </a:fld>
            <a:endParaRPr lang="en-US"/>
          </a:p>
        </p:txBody>
      </p:sp>
      <p:sp>
        <p:nvSpPr>
          <p:cNvPr id="116738" name="Rectangle 2"/>
          <p:cNvSpPr>
            <a:spLocks noChangeArrowheads="1"/>
          </p:cNvSpPr>
          <p:nvPr/>
        </p:nvSpPr>
        <p:spPr bwMode="auto">
          <a:xfrm>
            <a:off x="533400" y="4343400"/>
            <a:ext cx="8305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11. (c) </a:t>
            </a:r>
            <a:r>
              <a:rPr lang="en-US" sz="1600" dirty="0" smtClean="0">
                <a:latin typeface="Times New Roman" pitchFamily="18" charset="0"/>
                <a:cs typeface="Times New Roman" pitchFamily="18" charset="0"/>
              </a:rPr>
              <a:t>Current flow in diodes; (top) p-n junction with width W and p-</a:t>
            </a:r>
            <a:r>
              <a:rPr lang="en-US" sz="1600"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-n with W’ (bottom).  </a:t>
            </a:r>
          </a:p>
        </p:txBody>
      </p:sp>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7761" name="Object 1"/>
          <p:cNvGraphicFramePr>
            <a:graphicFrameLocks noChangeAspect="1"/>
          </p:cNvGraphicFramePr>
          <p:nvPr/>
        </p:nvGraphicFramePr>
        <p:xfrm>
          <a:off x="914400" y="838200"/>
          <a:ext cx="7572884" cy="3581400"/>
        </p:xfrm>
        <a:graphic>
          <a:graphicData uri="http://schemas.openxmlformats.org/presentationml/2006/ole">
            <mc:AlternateContent xmlns:mc="http://schemas.openxmlformats.org/markup-compatibility/2006">
              <mc:Choice xmlns:v="urn:schemas-microsoft-com:vml" Requires="v">
                <p:oleObj spid="_x0000_s117776" name="Visio" r:id="rId3" imgW="5263660" imgH="2499772" progId="Visio.Drawing.11">
                  <p:embed/>
                </p:oleObj>
              </mc:Choice>
              <mc:Fallback>
                <p:oleObj name="Visio" r:id="rId3" imgW="5263660" imgH="2499772"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38200"/>
                        <a:ext cx="7572884"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7763" name="Object 3"/>
          <p:cNvGraphicFramePr>
            <a:graphicFrameLocks noChangeAspect="1"/>
          </p:cNvGraphicFramePr>
          <p:nvPr/>
        </p:nvGraphicFramePr>
        <p:xfrm>
          <a:off x="381000" y="4876800"/>
          <a:ext cx="2038773" cy="533400"/>
        </p:xfrm>
        <a:graphic>
          <a:graphicData uri="http://schemas.openxmlformats.org/presentationml/2006/ole">
            <mc:AlternateContent xmlns:mc="http://schemas.openxmlformats.org/markup-compatibility/2006">
              <mc:Choice xmlns:v="urn:schemas-microsoft-com:vml" Requires="v">
                <p:oleObj spid="_x0000_s117777" name="Equation" r:id="rId5" imgW="1637589" imgH="431613" progId="Equation.3">
                  <p:embed/>
                </p:oleObj>
              </mc:Choice>
              <mc:Fallback>
                <p:oleObj name="Equation" r:id="rId5" imgW="1637589" imgH="431613"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876800"/>
                        <a:ext cx="203877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p:cNvPicPr/>
          <p:nvPr/>
        </p:nvPicPr>
        <p:blipFill>
          <a:blip r:embed="rId7" cstate="print"/>
          <a:srcRect/>
          <a:stretch>
            <a:fillRect/>
          </a:stretch>
        </p:blipFill>
        <p:spPr bwMode="auto">
          <a:xfrm>
            <a:off x="381000" y="5562600"/>
            <a:ext cx="1524000" cy="533400"/>
          </a:xfrm>
          <a:prstGeom prst="rect">
            <a:avLst/>
          </a:prstGeom>
          <a:noFill/>
          <a:ln w="9525">
            <a:noFill/>
            <a:miter lim="800000"/>
            <a:headEnd/>
            <a:tailEnd/>
          </a:ln>
        </p:spPr>
      </p:pic>
      <p:pic>
        <p:nvPicPr>
          <p:cNvPr id="13" name="Picture 12"/>
          <p:cNvPicPr/>
          <p:nvPr/>
        </p:nvPicPr>
        <p:blipFill>
          <a:blip r:embed="rId8" cstate="print"/>
          <a:srcRect/>
          <a:stretch>
            <a:fillRect/>
          </a:stretch>
        </p:blipFill>
        <p:spPr bwMode="auto">
          <a:xfrm>
            <a:off x="304800" y="6096000"/>
            <a:ext cx="1604963" cy="585788"/>
          </a:xfrm>
          <a:prstGeom prst="rect">
            <a:avLst/>
          </a:prstGeom>
          <a:noFill/>
          <a:ln w="9525">
            <a:noFill/>
            <a:miter lim="800000"/>
            <a:headEnd/>
            <a:tailEnd/>
          </a:ln>
        </p:spPr>
      </p:pic>
      <p:sp>
        <p:nvSpPr>
          <p:cNvPr id="117766" name="Rectangle 6"/>
          <p:cNvSpPr>
            <a:spLocks noChangeArrowheads="1"/>
          </p:cNvSpPr>
          <p:nvPr/>
        </p:nvSpPr>
        <p:spPr bwMode="auto">
          <a:xfrm>
            <a:off x="2667000" y="4889213"/>
            <a:ext cx="3200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avalanche generation rate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7765" name="Picture 1435"/>
          <p:cNvPicPr>
            <a:picLocks noChangeAspect="1" noChangeArrowheads="1"/>
          </p:cNvPicPr>
          <p:nvPr/>
        </p:nvPicPr>
        <p:blipFill>
          <a:blip r:embed="rId9" cstate="print"/>
          <a:srcRect/>
          <a:stretch>
            <a:fillRect/>
          </a:stretch>
        </p:blipFill>
        <p:spPr bwMode="auto">
          <a:xfrm>
            <a:off x="5334000" y="4953000"/>
            <a:ext cx="980661" cy="304800"/>
          </a:xfrm>
          <a:prstGeom prst="rect">
            <a:avLst/>
          </a:prstGeom>
          <a:noFill/>
        </p:spPr>
      </p:pic>
      <p:sp>
        <p:nvSpPr>
          <p:cNvPr id="117767" name="Rectangle 7"/>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(107)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2819400" y="5257800"/>
            <a:ext cx="6019800" cy="338554"/>
          </a:xfrm>
          <a:prstGeom prst="rect">
            <a:avLst/>
          </a:prstGeom>
        </p:spPr>
        <p:txBody>
          <a:bodyPr wrap="square">
            <a:spAutoFit/>
          </a:bodyPr>
          <a:lstStyle/>
          <a:p>
            <a:r>
              <a:rPr lang="en-US" sz="1600" dirty="0" smtClean="0">
                <a:latin typeface="Times New Roman" pitchFamily="18" charset="0"/>
                <a:cs typeface="Times New Roman" pitchFamily="18" charset="0"/>
              </a:rPr>
              <a:t>α = electron ionization coefficient and β = hole ionization coefficient.</a:t>
            </a:r>
            <a:endParaRPr lang="en-US" sz="1600" dirty="0">
              <a:latin typeface="Times New Roman" pitchFamily="18" charset="0"/>
              <a:cs typeface="Times New Roman" pitchFamily="18" charset="0"/>
            </a:endParaRPr>
          </a:p>
        </p:txBody>
      </p:sp>
      <p:sp>
        <p:nvSpPr>
          <p:cNvPr id="117768" name="Rectangle 8"/>
          <p:cNvSpPr>
            <a:spLocks noChangeArrowheads="1"/>
          </p:cNvSpPr>
          <p:nvPr/>
        </p:nvSpPr>
        <p:spPr bwMode="auto">
          <a:xfrm>
            <a:off x="2667000" y="5760422"/>
            <a:ext cx="3200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Case I</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β &lt;&lt; α and β</a:t>
            </a:r>
            <a:r>
              <a:rPr lang="en-US" sz="1600" dirty="0" smtClean="0">
                <a:latin typeface="Times New Roman" pitchFamily="18" charset="0"/>
                <a:ea typeface="Times New Roman" pitchFamily="18" charset="0"/>
                <a:cs typeface="Times New Roman" pitchFamily="18" charset="0"/>
                <a:sym typeface="Math1"/>
              </a:rPr>
              <a:t>=</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Math1"/>
            </a:endParaRPr>
          </a:p>
        </p:txBody>
      </p:sp>
      <p:pic>
        <p:nvPicPr>
          <p:cNvPr id="19" name="Picture 18"/>
          <p:cNvPicPr/>
          <p:nvPr/>
        </p:nvPicPr>
        <p:blipFill>
          <a:blip r:embed="rId10" cstate="print"/>
          <a:srcRect/>
          <a:stretch>
            <a:fillRect/>
          </a:stretch>
        </p:blipFill>
        <p:spPr bwMode="auto">
          <a:xfrm>
            <a:off x="5181600" y="5715000"/>
            <a:ext cx="1447800" cy="685800"/>
          </a:xfrm>
          <a:prstGeom prst="rect">
            <a:avLst/>
          </a:prstGeom>
          <a:noFill/>
          <a:ln w="9525">
            <a:noFill/>
            <a:miter lim="800000"/>
            <a:headEnd/>
            <a:tailEnd/>
          </a:ln>
        </p:spPr>
      </p:pic>
      <p:pic>
        <p:nvPicPr>
          <p:cNvPr id="20" name="Picture 19"/>
          <p:cNvPicPr/>
          <p:nvPr/>
        </p:nvPicPr>
        <p:blipFill>
          <a:blip r:embed="rId11" cstate="print"/>
          <a:srcRect/>
          <a:stretch>
            <a:fillRect/>
          </a:stretch>
        </p:blipFill>
        <p:spPr bwMode="auto">
          <a:xfrm>
            <a:off x="2971800" y="6248400"/>
            <a:ext cx="1933575" cy="3524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smtClean="0">
                <a:latin typeface="Times New Roman" pitchFamily="18" charset="0"/>
                <a:cs typeface="Times New Roman" pitchFamily="18" charset="0"/>
              </a:rPr>
              <a:t>Avalanche Breakdown p-n Junctions</a:t>
            </a:r>
            <a:br>
              <a:rPr lang="en-US" sz="3200" b="1"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14</a:t>
            </a:fld>
            <a:endParaRPr lang="en-US"/>
          </a:p>
        </p:txBody>
      </p:sp>
      <p:sp>
        <p:nvSpPr>
          <p:cNvPr id="116738" name="Rectangle 2"/>
          <p:cNvSpPr>
            <a:spLocks noChangeArrowheads="1"/>
          </p:cNvSpPr>
          <p:nvPr/>
        </p:nvSpPr>
        <p:spPr bwMode="auto">
          <a:xfrm>
            <a:off x="609600" y="4343400"/>
            <a:ext cx="8305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t>Fig. 11(d) . Variation of the electron hole current components in the depletion region.</a:t>
            </a:r>
            <a:r>
              <a:rPr lang="en-US" sz="1600" dirty="0" smtClean="0">
                <a:latin typeface="Times New Roman" pitchFamily="18" charset="0"/>
                <a:cs typeface="Times New Roman" pitchFamily="18" charset="0"/>
              </a:rPr>
              <a:t>  </a:t>
            </a:r>
          </a:p>
        </p:txBody>
      </p:sp>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7" name="Rectangle 7"/>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(107)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768" name="Rectangle 8"/>
          <p:cNvSpPr>
            <a:spLocks noChangeArrowheads="1"/>
          </p:cNvSpPr>
          <p:nvPr/>
        </p:nvSpPr>
        <p:spPr bwMode="auto">
          <a:xfrm>
            <a:off x="2438400" y="4876800"/>
            <a:ext cx="3200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Case I</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β &lt;&lt; α and β</a:t>
            </a:r>
            <a:r>
              <a:rPr lang="en-US" sz="1600" dirty="0" smtClean="0">
                <a:latin typeface="Times New Roman" pitchFamily="18" charset="0"/>
                <a:ea typeface="Times New Roman" pitchFamily="18" charset="0"/>
                <a:cs typeface="Times New Roman" pitchFamily="18" charset="0"/>
                <a:sym typeface="Math1"/>
              </a:rPr>
              <a:t>=</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Math1"/>
            </a:endParaRPr>
          </a:p>
        </p:txBody>
      </p:sp>
      <p:pic>
        <p:nvPicPr>
          <p:cNvPr id="20" name="Picture 19"/>
          <p:cNvPicPr/>
          <p:nvPr/>
        </p:nvPicPr>
        <p:blipFill>
          <a:blip r:embed="rId3" cstate="print"/>
          <a:srcRect/>
          <a:stretch>
            <a:fillRect/>
          </a:stretch>
        </p:blipFill>
        <p:spPr bwMode="auto">
          <a:xfrm>
            <a:off x="2819400" y="5410200"/>
            <a:ext cx="1933575" cy="352425"/>
          </a:xfrm>
          <a:prstGeom prst="rect">
            <a:avLst/>
          </a:prstGeom>
          <a:noFill/>
          <a:ln w="9525">
            <a:noFill/>
            <a:miter lim="800000"/>
            <a:headEnd/>
            <a:tailEnd/>
          </a:ln>
        </p:spPr>
      </p:pic>
      <p:sp>
        <p:nvSpPr>
          <p:cNvPr id="1187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8788" name="Object 4"/>
          <p:cNvGraphicFramePr>
            <a:graphicFrameLocks noChangeAspect="1"/>
          </p:cNvGraphicFramePr>
          <p:nvPr/>
        </p:nvGraphicFramePr>
        <p:xfrm>
          <a:off x="1981200" y="838200"/>
          <a:ext cx="4249994" cy="2895600"/>
        </p:xfrm>
        <a:graphic>
          <a:graphicData uri="http://schemas.openxmlformats.org/presentationml/2006/ole">
            <mc:AlternateContent xmlns:mc="http://schemas.openxmlformats.org/markup-compatibility/2006">
              <mc:Choice xmlns:v="urn:schemas-microsoft-com:vml" Requires="v">
                <p:oleObj spid="_x0000_s118795" name="Visio" r:id="rId4" imgW="3471597" imgH="2359754" progId="Visio.Drawing.11">
                  <p:embed/>
                </p:oleObj>
              </mc:Choice>
              <mc:Fallback>
                <p:oleObj name="Visio" r:id="rId4" imgW="3471597" imgH="2359754"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838200"/>
                        <a:ext cx="4249994"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92162"/>
          </a:xfrm>
        </p:spPr>
        <p:txBody>
          <a:bodyPr>
            <a:noAutofit/>
          </a:bodyPr>
          <a:lstStyle/>
          <a:p>
            <a:r>
              <a:rPr lang="en-US" sz="2800" b="1" dirty="0" smtClean="0">
                <a:latin typeface="Times New Roman" pitchFamily="18" charset="0"/>
                <a:cs typeface="Times New Roman" pitchFamily="18" charset="0"/>
              </a:rPr>
              <a:t>2.6.2 </a:t>
            </a:r>
            <a:r>
              <a:rPr lang="en-US" sz="2800" b="1" dirty="0" err="1" smtClean="0">
                <a:latin typeface="Times New Roman" pitchFamily="18" charset="0"/>
                <a:cs typeface="Times New Roman" pitchFamily="18" charset="0"/>
              </a:rPr>
              <a:t>Zener</a:t>
            </a:r>
            <a:r>
              <a:rPr lang="en-US" sz="2800" b="1" dirty="0" smtClean="0">
                <a:latin typeface="Times New Roman" pitchFamily="18" charset="0"/>
                <a:cs typeface="Times New Roman" pitchFamily="18" charset="0"/>
              </a:rPr>
              <a:t> Breakdown from energy band perspective</a:t>
            </a:r>
            <a:endParaRPr lang="en-US" sz="2800" b="1"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15</a:t>
            </a:fld>
            <a:endParaRPr lang="en-US"/>
          </a:p>
        </p:txBody>
      </p:sp>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7" name="Rectangle 7"/>
          <p:cNvSpPr>
            <a:spLocks noChangeArrowheads="1"/>
          </p:cNvSpPr>
          <p:nvPr/>
        </p:nvSpPr>
        <p:spPr bwMode="auto">
          <a:xfrm>
            <a:off x="2971800" y="4419600"/>
            <a:ext cx="914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1" name="Rectangle 3"/>
          <p:cNvSpPr>
            <a:spLocks noChangeArrowheads="1"/>
          </p:cNvSpPr>
          <p:nvPr/>
        </p:nvSpPr>
        <p:spPr bwMode="auto">
          <a:xfrm>
            <a:off x="228600" y="1295400"/>
            <a:ext cx="36576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12 shows schematically the energy band diagram under equilibrium and reverse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baised</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conditions.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r</a:t>
            </a:r>
            <a:r>
              <a:rPr kumimoji="0" lang="en-US"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represents the width of the potential barrier for electrons on p-side. Electron can tunnel through the potential barrier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if it is around 50-100Å. This field-assisted tunneling gives rise to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Zener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breakdown. If the field assisted tunneling is negligible, then the device follows avalanche breakdown.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2" name="Object 4"/>
          <p:cNvGraphicFramePr>
            <a:graphicFrameLocks noChangeAspect="1"/>
          </p:cNvGraphicFramePr>
          <p:nvPr/>
        </p:nvGraphicFramePr>
        <p:xfrm>
          <a:off x="4114800" y="979170"/>
          <a:ext cx="4419600" cy="5434471"/>
        </p:xfrm>
        <a:graphic>
          <a:graphicData uri="http://schemas.openxmlformats.org/presentationml/2006/ole">
            <mc:AlternateContent xmlns:mc="http://schemas.openxmlformats.org/markup-compatibility/2006">
              <mc:Choice xmlns:v="urn:schemas-microsoft-com:vml" Requires="v">
                <p:oleObj spid="_x0000_s119851" name="Visio" r:id="rId3" imgW="5204563" imgH="6378635" progId="Visio.Drawing.11">
                  <p:embed/>
                </p:oleObj>
              </mc:Choice>
              <mc:Fallback>
                <p:oleObj name="Visio" r:id="rId3" imgW="5204563" imgH="6378635" progId="Visio.Drawing.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979170"/>
                        <a:ext cx="4419600" cy="5434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4" name="Object 6"/>
          <p:cNvGraphicFramePr>
            <a:graphicFrameLocks noChangeAspect="1"/>
          </p:cNvGraphicFramePr>
          <p:nvPr/>
        </p:nvGraphicFramePr>
        <p:xfrm>
          <a:off x="381000" y="3581400"/>
          <a:ext cx="2257425" cy="523875"/>
        </p:xfrm>
        <a:graphic>
          <a:graphicData uri="http://schemas.openxmlformats.org/presentationml/2006/ole">
            <mc:AlternateContent xmlns:mc="http://schemas.openxmlformats.org/markup-compatibility/2006">
              <mc:Choice xmlns:v="urn:schemas-microsoft-com:vml" Requires="v">
                <p:oleObj spid="_x0000_s119852" name="Equation" r:id="rId5" imgW="2273300" imgH="546100" progId="Equation.3">
                  <p:embed/>
                </p:oleObj>
              </mc:Choice>
              <mc:Fallback>
                <p:oleObj name="Equation" r:id="rId5" imgW="2273300" imgH="5461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581400"/>
                        <a:ext cx="2257425"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6" name="Object 8"/>
          <p:cNvGraphicFramePr>
            <a:graphicFrameLocks noChangeAspect="1"/>
          </p:cNvGraphicFramePr>
          <p:nvPr/>
        </p:nvGraphicFramePr>
        <p:xfrm>
          <a:off x="381000" y="4343400"/>
          <a:ext cx="2715491" cy="609600"/>
        </p:xfrm>
        <a:graphic>
          <a:graphicData uri="http://schemas.openxmlformats.org/presentationml/2006/ole">
            <mc:AlternateContent xmlns:mc="http://schemas.openxmlformats.org/markup-compatibility/2006">
              <mc:Choice xmlns:v="urn:schemas-microsoft-com:vml" Requires="v">
                <p:oleObj spid="_x0000_s119853" name="Equation" r:id="rId7" imgW="2349500" imgH="508000" progId="Equation.3">
                  <p:embed/>
                </p:oleObj>
              </mc:Choice>
              <mc:Fallback>
                <p:oleObj name="Equation" r:id="rId7" imgW="2349500" imgH="5080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343400"/>
                        <a:ext cx="2715491"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8" name="Object 10"/>
          <p:cNvGraphicFramePr>
            <a:graphicFrameLocks noChangeAspect="1"/>
          </p:cNvGraphicFramePr>
          <p:nvPr/>
        </p:nvGraphicFramePr>
        <p:xfrm>
          <a:off x="1447800" y="5029200"/>
          <a:ext cx="2132215" cy="685800"/>
        </p:xfrm>
        <a:graphic>
          <a:graphicData uri="http://schemas.openxmlformats.org/presentationml/2006/ole">
            <mc:AlternateContent xmlns:mc="http://schemas.openxmlformats.org/markup-compatibility/2006">
              <mc:Choice xmlns:v="urn:schemas-microsoft-com:vml" Requires="v">
                <p:oleObj spid="_x0000_s119854" name="Equation" r:id="rId9" imgW="1638300" imgH="508000" progId="Equation.3">
                  <p:embed/>
                </p:oleObj>
              </mc:Choice>
              <mc:Fallback>
                <p:oleObj name="Equation" r:id="rId9" imgW="1638300" imgH="5080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029200"/>
                        <a:ext cx="213221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304800" y="5029200"/>
            <a:ext cx="1056700" cy="369332"/>
          </a:xfrm>
          <a:prstGeom prst="rect">
            <a:avLst/>
          </a:prstGeom>
        </p:spPr>
        <p:txBody>
          <a:bodyPr wrap="none">
            <a:spAutoFit/>
          </a:bodyPr>
          <a:lstStyle/>
          <a:p>
            <a:r>
              <a:rPr lang="en-US" dirty="0" smtClean="0">
                <a:latin typeface="Times New Roman" pitchFamily="18" charset="0"/>
                <a:cs typeface="Times New Roman" pitchFamily="18" charset="0"/>
              </a:rPr>
              <a:t>N</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&gt;&gt; N</a:t>
            </a:r>
            <a:r>
              <a:rPr lang="en-US" baseline="-25000"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sp>
        <p:nvSpPr>
          <p:cNvPr id="1198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20" name="Object 12"/>
          <p:cNvGraphicFramePr>
            <a:graphicFrameLocks noChangeAspect="1"/>
          </p:cNvGraphicFramePr>
          <p:nvPr/>
        </p:nvGraphicFramePr>
        <p:xfrm>
          <a:off x="381000" y="5638800"/>
          <a:ext cx="2486025" cy="1219200"/>
        </p:xfrm>
        <a:graphic>
          <a:graphicData uri="http://schemas.openxmlformats.org/presentationml/2006/ole">
            <mc:AlternateContent xmlns:mc="http://schemas.openxmlformats.org/markup-compatibility/2006">
              <mc:Choice xmlns:v="urn:schemas-microsoft-com:vml" Requires="v">
                <p:oleObj spid="_x0000_s119855" name="Visio" r:id="rId11" imgW="2091863" imgH="1028237" progId="Visio.Drawing.11">
                  <p:embed/>
                </p:oleObj>
              </mc:Choice>
              <mc:Fallback>
                <p:oleObj name="Visio" r:id="rId11" imgW="2091863" imgH="1028237" progId="Visio.Drawing.11">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5638800"/>
                        <a:ext cx="24860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ea typeface="Times New Roman" pitchFamily="18" charset="0"/>
                <a:cs typeface="Times New Roman" pitchFamily="18" charset="0"/>
              </a:rPr>
              <a:t>2.7 Tunnel diodes:</a:t>
            </a:r>
            <a:endParaRPr lang="en-US" sz="3600" dirty="0"/>
          </a:p>
        </p:txBody>
      </p:sp>
      <p:sp>
        <p:nvSpPr>
          <p:cNvPr id="3" name="Slide Number Placeholder 2"/>
          <p:cNvSpPr>
            <a:spLocks noGrp="1"/>
          </p:cNvSpPr>
          <p:nvPr>
            <p:ph type="sldNum" sz="quarter" idx="12"/>
          </p:nvPr>
        </p:nvSpPr>
        <p:spPr/>
        <p:txBody>
          <a:bodyPr/>
          <a:lstStyle/>
          <a:p>
            <a:fld id="{967FFB9E-7543-4311-9F5E-F1B29C3A5E4E}" type="slidenum">
              <a:rPr lang="en-US" smtClean="0"/>
              <a:pPr/>
              <a:t>16</a:t>
            </a:fld>
            <a:endParaRPr lang="en-US"/>
          </a:p>
        </p:txBody>
      </p:sp>
      <p:sp>
        <p:nvSpPr>
          <p:cNvPr id="120833" name="Rectangle 1"/>
          <p:cNvSpPr>
            <a:spLocks noChangeArrowheads="1"/>
          </p:cNvSpPr>
          <p:nvPr/>
        </p:nvSpPr>
        <p:spPr bwMode="auto">
          <a:xfrm>
            <a:off x="381000" y="1433899"/>
            <a:ext cx="8458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17 shows the energy band diagram of a tunnel diode. Since diode n-side (left) and p-side (right side) are heavily doped, Fermi levels are above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a:t>
            </a:r>
            <a:r>
              <a:rPr kumimoji="0" lang="en-US"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below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a:t>
            </a:r>
            <a:r>
              <a:rPr kumimoji="0" lang="en-US"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v</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That is inside the bands. They are not in the energy gap as we usually show.  The thin barrier also increases the tunneling probability. Fig. 18A shows tunneling in more detail.</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20837" name="Picture 5"/>
          <p:cNvPicPr>
            <a:picLocks noChangeAspect="1" noChangeArrowheads="1"/>
          </p:cNvPicPr>
          <p:nvPr/>
        </p:nvPicPr>
        <p:blipFill>
          <a:blip r:embed="rId2" cstate="print"/>
          <a:srcRect/>
          <a:stretch>
            <a:fillRect/>
          </a:stretch>
        </p:blipFill>
        <p:spPr bwMode="auto">
          <a:xfrm>
            <a:off x="762000" y="2819400"/>
            <a:ext cx="7315200" cy="3585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latin typeface="Times New Roman" pitchFamily="18" charset="0"/>
                <a:ea typeface="Times New Roman" pitchFamily="18" charset="0"/>
                <a:cs typeface="Times New Roman" pitchFamily="18" charset="0"/>
              </a:rPr>
              <a:t>2.7 Tunnel diodes: page 132</a:t>
            </a:r>
            <a:endParaRPr lang="en-US" sz="3600" dirty="0"/>
          </a:p>
        </p:txBody>
      </p:sp>
      <p:sp>
        <p:nvSpPr>
          <p:cNvPr id="3" name="Slide Number Placeholder 2"/>
          <p:cNvSpPr>
            <a:spLocks noGrp="1"/>
          </p:cNvSpPr>
          <p:nvPr>
            <p:ph type="sldNum" sz="quarter" idx="12"/>
          </p:nvPr>
        </p:nvSpPr>
        <p:spPr/>
        <p:txBody>
          <a:bodyPr/>
          <a:lstStyle/>
          <a:p>
            <a:fld id="{967FFB9E-7543-4311-9F5E-F1B29C3A5E4E}" type="slidenum">
              <a:rPr lang="en-US" smtClean="0"/>
              <a:pPr/>
              <a:t>17</a:t>
            </a:fld>
            <a:endParaRPr lang="en-US"/>
          </a:p>
        </p:txBody>
      </p:sp>
      <p:pic>
        <p:nvPicPr>
          <p:cNvPr id="121858" name="Picture 2"/>
          <p:cNvPicPr>
            <a:picLocks noChangeAspect="1" noChangeArrowheads="1"/>
          </p:cNvPicPr>
          <p:nvPr/>
        </p:nvPicPr>
        <p:blipFill>
          <a:blip r:embed="rId2" cstate="print"/>
          <a:srcRect/>
          <a:stretch>
            <a:fillRect/>
          </a:stretch>
        </p:blipFill>
        <p:spPr bwMode="auto">
          <a:xfrm>
            <a:off x="600075" y="1128713"/>
            <a:ext cx="7943850" cy="46005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smtClean="0">
                <a:latin typeface="Times New Roman" pitchFamily="18" charset="0"/>
                <a:ea typeface="Times New Roman" pitchFamily="18" charset="0"/>
                <a:cs typeface="Times New Roman" pitchFamily="18" charset="0"/>
              </a:rPr>
              <a:t>Application of Tunnel Junctions: Solar Cells</a:t>
            </a:r>
            <a:endParaRPr lang="en-US" sz="3600" dirty="0"/>
          </a:p>
        </p:txBody>
      </p:sp>
      <p:sp>
        <p:nvSpPr>
          <p:cNvPr id="3" name="Slide Number Placeholder 2"/>
          <p:cNvSpPr>
            <a:spLocks noGrp="1"/>
          </p:cNvSpPr>
          <p:nvPr>
            <p:ph type="sldNum" sz="quarter" idx="12"/>
          </p:nvPr>
        </p:nvSpPr>
        <p:spPr/>
        <p:txBody>
          <a:bodyPr/>
          <a:lstStyle/>
          <a:p>
            <a:fld id="{967FFB9E-7543-4311-9F5E-F1B29C3A5E4E}" type="slidenum">
              <a:rPr lang="en-US" smtClean="0"/>
              <a:pPr/>
              <a:t>18</a:t>
            </a:fld>
            <a:endParaRPr lang="en-US"/>
          </a:p>
        </p:txBody>
      </p:sp>
      <p:pic>
        <p:nvPicPr>
          <p:cNvPr id="5" name="Picture 4"/>
          <p:cNvPicPr/>
          <p:nvPr/>
        </p:nvPicPr>
        <p:blipFill>
          <a:blip r:embed="rId2" cstate="print"/>
          <a:srcRect/>
          <a:stretch>
            <a:fillRect/>
          </a:stretch>
        </p:blipFill>
        <p:spPr bwMode="auto">
          <a:xfrm>
            <a:off x="2438400" y="990600"/>
            <a:ext cx="3581400" cy="5029200"/>
          </a:xfrm>
          <a:prstGeom prst="rect">
            <a:avLst/>
          </a:prstGeom>
          <a:noFill/>
          <a:ln w="9525">
            <a:noFill/>
            <a:miter lim="800000"/>
            <a:headEnd/>
            <a:tailEnd/>
          </a:ln>
        </p:spPr>
      </p:pic>
      <p:sp>
        <p:nvSpPr>
          <p:cNvPr id="122881" name="Rectangle 1"/>
          <p:cNvSpPr>
            <a:spLocks noChangeArrowheads="1"/>
          </p:cNvSpPr>
          <p:nvPr/>
        </p:nvSpPr>
        <p:spPr bwMode="auto">
          <a:xfrm>
            <a:off x="304800" y="6108412"/>
            <a:ext cx="7543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18C Tunnel junction interfacing two n-p cells.</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Here, the bottom n-p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GaAs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cell and top n-p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GaInP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cell.</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latin typeface="Times New Roman" pitchFamily="18" charset="0"/>
                <a:ea typeface="Times New Roman" pitchFamily="18" charset="0"/>
                <a:cs typeface="Times New Roman" pitchFamily="18" charset="0"/>
              </a:rPr>
              <a:t>Application of Tunnel Junctions: FETs</a:t>
            </a:r>
            <a:endParaRPr lang="en-US" sz="3600" dirty="0"/>
          </a:p>
        </p:txBody>
      </p:sp>
      <p:sp>
        <p:nvSpPr>
          <p:cNvPr id="3" name="Slide Number Placeholder 2"/>
          <p:cNvSpPr>
            <a:spLocks noGrp="1"/>
          </p:cNvSpPr>
          <p:nvPr>
            <p:ph type="sldNum" sz="quarter" idx="12"/>
          </p:nvPr>
        </p:nvSpPr>
        <p:spPr/>
        <p:txBody>
          <a:bodyPr/>
          <a:lstStyle/>
          <a:p>
            <a:fld id="{967FFB9E-7543-4311-9F5E-F1B29C3A5E4E}" type="slidenum">
              <a:rPr lang="en-US" smtClean="0"/>
              <a:pPr/>
              <a:t>19</a:t>
            </a:fld>
            <a:endParaRPr lang="en-US"/>
          </a:p>
        </p:txBody>
      </p:sp>
      <p:sp>
        <p:nvSpPr>
          <p:cNvPr id="122881" name="Rectangle 1"/>
          <p:cNvSpPr>
            <a:spLocks noChangeArrowheads="1"/>
          </p:cNvSpPr>
          <p:nvPr/>
        </p:nvSpPr>
        <p:spPr bwMode="auto">
          <a:xfrm>
            <a:off x="228600" y="4982289"/>
            <a:ext cx="3657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latin typeface="Times New Roman" pitchFamily="18" charset="0"/>
                <a:cs typeface="Times New Roman" pitchFamily="18" charset="0"/>
              </a:rPr>
              <a:t>In MOS-FETs, source to drain  tunneling takes place when channel lengths are very small and barrier heights are small. </a:t>
            </a:r>
            <a:endParaRPr lang="en-US" sz="1600" b="1" dirty="0">
              <a:latin typeface="Times New Roman" pitchFamily="18" charset="0"/>
              <a:cs typeface="Times New Roman" pitchFamily="18" charset="0"/>
            </a:endParaRPr>
          </a:p>
        </p:txBody>
      </p:sp>
      <p:graphicFrame>
        <p:nvGraphicFramePr>
          <p:cNvPr id="123906" name="Object 3"/>
          <p:cNvGraphicFramePr>
            <a:graphicFrameLocks noChangeAspect="1"/>
          </p:cNvGraphicFramePr>
          <p:nvPr/>
        </p:nvGraphicFramePr>
        <p:xfrm>
          <a:off x="152400" y="1447800"/>
          <a:ext cx="3657600" cy="3227993"/>
        </p:xfrm>
        <a:graphic>
          <a:graphicData uri="http://schemas.openxmlformats.org/presentationml/2006/ole">
            <mc:AlternateContent xmlns:mc="http://schemas.openxmlformats.org/markup-compatibility/2006">
              <mc:Choice xmlns:v="urn:schemas-microsoft-com:vml" Requires="v">
                <p:oleObj spid="_x0000_s123913" name="Visio" r:id="rId3" imgW="3418707" imgH="3018756" progId="Visio.Drawing.11">
                  <p:embed/>
                </p:oleObj>
              </mc:Choice>
              <mc:Fallback>
                <p:oleObj name="Visio" r:id="rId3" imgW="3418707" imgH="3018756"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3657600" cy="3227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p:nvPr/>
        </p:nvPicPr>
        <p:blipFill>
          <a:blip r:embed="rId5" cstate="print"/>
          <a:srcRect/>
          <a:stretch>
            <a:fillRect/>
          </a:stretch>
        </p:blipFill>
        <p:spPr bwMode="auto">
          <a:xfrm>
            <a:off x="3505200" y="1371600"/>
            <a:ext cx="5410200" cy="2588741"/>
          </a:xfrm>
          <a:prstGeom prst="rect">
            <a:avLst/>
          </a:prstGeom>
          <a:noFill/>
          <a:ln w="9525">
            <a:noFill/>
            <a:miter lim="800000"/>
            <a:headEnd/>
            <a:tailEnd/>
          </a:ln>
        </p:spPr>
      </p:pic>
      <p:sp>
        <p:nvSpPr>
          <p:cNvPr id="123907" name="Rectangle 3"/>
          <p:cNvSpPr>
            <a:spLocks noChangeArrowheads="1"/>
          </p:cNvSpPr>
          <p:nvPr/>
        </p:nvSpPr>
        <p:spPr bwMode="auto">
          <a:xfrm>
            <a:off x="4572000" y="4142602"/>
            <a:ext cx="4191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20C Electrons tunneling from the inversion channel to the gate in a MOSFET.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Example Fowler-</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Nordheim</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tunneling (The potential barrier has a slope due to the presence of the voltage drop across oxide SiO</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7FFB9E-7543-4311-9F5E-F1B29C3A5E4E}" type="slidenum">
              <a:rPr lang="en-US" smtClean="0"/>
              <a:pPr/>
              <a:t>2</a:t>
            </a:fld>
            <a:endParaRPr lang="en-US"/>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11" name="Rectangle 3"/>
          <p:cNvSpPr>
            <a:spLocks noChangeArrowheads="1"/>
          </p:cNvSpPr>
          <p:nvPr/>
        </p:nvSpPr>
        <p:spPr bwMode="auto">
          <a:xfrm>
            <a:off x="381000" y="441439"/>
            <a:ext cx="8534400" cy="3231654"/>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Carrier recombination and photon emission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(see also LEDs and Lasers)</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Radiative</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(photon emission) and non-</a:t>
            </a:r>
            <a:r>
              <a:rPr kumimoji="0" lang="en-US" sz="1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radiative</a:t>
            </a:r>
            <a:r>
              <a:rPr kumimoji="0" lang="en-US"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transitions</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Since hole belongs to the valence band and the electrons to the conduction band, the recombination of an electron-hole pair results in energy release.  When the energy is released as a photon, the transition is called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radiative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On the other hand, when the energy released as phonons (or lattice vibrations) it is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nonradiative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causes heating of the material.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Number of photons produced per second (in a region defined by x) depends on the current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 </a:t>
            </a:r>
          </a:p>
          <a:p>
            <a:pPr marL="0" marR="0" lvl="0" indent="0" algn="l" defTabSz="914400" rtl="0" eaLnBrk="0" fontAlgn="base" latinLnBrk="0" hangingPunct="0">
              <a:lnSpc>
                <a:spcPct val="100000"/>
              </a:lnSpc>
              <a:spcBef>
                <a:spcPct val="0"/>
              </a:spcBef>
              <a:spcAft>
                <a:spcPct val="0"/>
              </a:spcAft>
              <a:buClrTx/>
              <a:buSzTx/>
              <a:tabLst/>
            </a:pPr>
            <a:r>
              <a:rPr lang="en-US" sz="1400" dirty="0" smtClean="0">
                <a:latin typeface="Times New Roman" pitchFamily="18" charset="0"/>
                <a:ea typeface="Times New Roman" pitchFamily="18" charset="0"/>
                <a:cs typeface="Times New Roman" pitchFamily="18" charset="0"/>
              </a:rPr>
              <a:t>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 total number of photons produced per second  in n-region is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h</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  </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Quantum efficiency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defines the ratio of probability of a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radiative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transition.  </a:t>
            </a: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expressed as </a:t>
            </a:r>
            <a:r>
              <a:rPr kumimoji="0" lang="en-US" sz="14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h</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a:t>
            </a:r>
            <a:r>
              <a:rPr kumimoji="0" lang="en-US" sz="14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t</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en-US" sz="14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t</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a:t>
            </a:r>
            <a:r>
              <a:rPr kumimoji="0" lang="en-US" sz="14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t</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here, </a:t>
            </a:r>
            <a:r>
              <a:rPr kumimoji="0" lang="en-US" sz="14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t</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sz="14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t</a:t>
            </a:r>
            <a:r>
              <a:rPr kumimoji="0" lang="en-US" sz="14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nr</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the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radiative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non-</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radiative</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lifetimes.</a:t>
            </a:r>
          </a:p>
          <a:p>
            <a:pPr marL="0" marR="0" lvl="0" indent="0" algn="l" defTabSz="914400" rtl="0" eaLnBrk="0" fontAlgn="base" latinLnBrk="0" hangingPunct="0">
              <a:lnSpc>
                <a:spcPct val="100000"/>
              </a:lnSpc>
              <a:spcBef>
                <a:spcPct val="0"/>
              </a:spcBef>
              <a:spcAft>
                <a:spcPct val="0"/>
              </a:spcAft>
              <a:buClrTx/>
              <a:buSzTx/>
              <a:tabLst/>
            </a:pPr>
            <a:endParaRPr lang="en-US" sz="1400"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quantum efficiency is higher in the direct energy gap semiconductors than in indirect energy gap semiconductors.  It takes longer for an electron-hole pair to recombine in indirect energy gap semiconductors as they need the assistance of a phonon to conserve the momentum.  </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graphicFrame>
        <p:nvGraphicFramePr>
          <p:cNvPr id="94209" name="Object 1"/>
          <p:cNvGraphicFramePr>
            <a:graphicFrameLocks noChangeAspect="1"/>
          </p:cNvGraphicFramePr>
          <p:nvPr/>
        </p:nvGraphicFramePr>
        <p:xfrm>
          <a:off x="1219200" y="3505200"/>
          <a:ext cx="5911850" cy="2514600"/>
        </p:xfrm>
        <a:graphic>
          <a:graphicData uri="http://schemas.openxmlformats.org/presentationml/2006/ole">
            <mc:AlternateContent xmlns:mc="http://schemas.openxmlformats.org/markup-compatibility/2006">
              <mc:Choice xmlns:v="urn:schemas-microsoft-com:vml" Requires="v">
                <p:oleObj spid="_x0000_s94216" name="Visio" r:id="rId3" imgW="8776716" imgH="3738372" progId="Visio.Drawing.11">
                  <p:embed/>
                </p:oleObj>
              </mc:Choice>
              <mc:Fallback>
                <p:oleObj name="Visio" r:id="rId3" imgW="8776716" imgH="3738372"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505200"/>
                        <a:ext cx="591185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152400" y="6027003"/>
            <a:ext cx="8153400" cy="830997"/>
          </a:xfrm>
          <a:prstGeom prst="rect">
            <a:avLst/>
          </a:prstGeom>
        </p:spPr>
        <p:txBody>
          <a:bodyPr wrap="square">
            <a:spAutoFit/>
          </a:bodyPr>
          <a:lstStyle/>
          <a:p>
            <a:pPr lvl="0" eaLnBrk="0" fontAlgn="base" hangingPunct="0">
              <a:spcBef>
                <a:spcPct val="0"/>
              </a:spcBef>
              <a:spcAft>
                <a:spcPct val="0"/>
              </a:spcAft>
              <a:buFontTx/>
              <a:buChar char="•"/>
            </a:pPr>
            <a:r>
              <a:rPr lang="en-US" sz="1200" dirty="0" smtClean="0">
                <a:latin typeface="Times New Roman" pitchFamily="18" charset="0"/>
                <a:ea typeface="Times New Roman" pitchFamily="18" charset="0"/>
                <a:cs typeface="Times New Roman" pitchFamily="18" charset="0"/>
              </a:rPr>
              <a:t>Both energy and momentum are conserved in a downward transition, such as that occurs when an electron-hole pair recombines.  In direct energy gap semiconductors, the recombination via photon emission is more likely than in indirect semiconductors, such as Si and Germanium.  In indirect energy gap semiconductors, the electrons and holes have different momentum or wave vectors (k). [Momentum is related to k via the Planck’s constant; p=h/</a:t>
            </a:r>
            <a:r>
              <a:rPr lang="en-US" sz="1200" dirty="0" smtClean="0">
                <a:latin typeface="Symbol" pitchFamily="18" charset="2"/>
                <a:ea typeface="Times New Roman" pitchFamily="18" charset="0"/>
                <a:cs typeface="Times New Roman" pitchFamily="18" charset="0"/>
              </a:rPr>
              <a:t>l</a:t>
            </a:r>
            <a:r>
              <a:rPr lang="en-US" sz="1200" dirty="0" smtClean="0">
                <a:latin typeface="Times New Roman" pitchFamily="18" charset="0"/>
                <a:ea typeface="Times New Roman" pitchFamily="18" charset="0"/>
                <a:cs typeface="Times New Roman" pitchFamily="18" charset="0"/>
              </a:rPr>
              <a:t>=(h/2p)k].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4"/>
          <p:cNvSpPr>
            <a:spLocks noGrp="1"/>
          </p:cNvSpPr>
          <p:nvPr>
            <p:ph type="sldNum" sz="quarter" idx="12"/>
          </p:nvPr>
        </p:nvSpPr>
        <p:spPr>
          <a:noFill/>
        </p:spPr>
        <p:txBody>
          <a:bodyPr/>
          <a:lstStyle/>
          <a:p>
            <a:fld id="{A06E4CD7-9D48-4D79-8812-5D0A838A5B2F}" type="slidenum">
              <a:rPr lang="en-US" smtClean="0"/>
              <a:pPr/>
              <a:t>20</a:t>
            </a:fld>
            <a:endParaRPr lang="en-US" smtClean="0"/>
          </a:p>
        </p:txBody>
      </p:sp>
      <p:sp>
        <p:nvSpPr>
          <p:cNvPr id="16389" name="Rectangle 2"/>
          <p:cNvSpPr>
            <a:spLocks noGrp="1" noChangeArrowheads="1"/>
          </p:cNvSpPr>
          <p:nvPr>
            <p:ph type="title"/>
          </p:nvPr>
        </p:nvSpPr>
        <p:spPr>
          <a:xfrm>
            <a:off x="685800" y="381000"/>
            <a:ext cx="7772400" cy="457200"/>
          </a:xfrm>
        </p:spPr>
        <p:txBody>
          <a:bodyPr/>
          <a:lstStyle/>
          <a:p>
            <a:pPr eaLnBrk="1" hangingPunct="1"/>
            <a:r>
              <a:rPr lang="en-US" sz="2400" dirty="0" smtClean="0">
                <a:latin typeface="Times New Roman" pitchFamily="18" charset="0"/>
                <a:cs typeface="Times New Roman" pitchFamily="18" charset="0"/>
              </a:rPr>
              <a:t>Heterojunctions: Single </a:t>
            </a:r>
            <a:r>
              <a:rPr lang="en-US" sz="2400" dirty="0" smtClean="0">
                <a:latin typeface="Times New Roman" pitchFamily="18" charset="0"/>
                <a:cs typeface="Times New Roman" pitchFamily="18" charset="0"/>
              </a:rPr>
              <a:t>heterojunction</a:t>
            </a:r>
            <a:endParaRPr lang="en-US" sz="2400" dirty="0" smtClean="0">
              <a:latin typeface="Times New Roman" pitchFamily="18" charset="0"/>
              <a:cs typeface="Times New Roman" pitchFamily="18" charset="0"/>
            </a:endParaRPr>
          </a:p>
        </p:txBody>
      </p:sp>
      <p:sp>
        <p:nvSpPr>
          <p:cNvPr id="16390" name="Rectangle 5"/>
          <p:cNvSpPr>
            <a:spLocks noChangeArrowheads="1"/>
          </p:cNvSpPr>
          <p:nvPr/>
        </p:nvSpPr>
        <p:spPr bwMode="auto">
          <a:xfrm>
            <a:off x="2409825" y="2262188"/>
            <a:ext cx="9144000" cy="0"/>
          </a:xfrm>
          <a:prstGeom prst="rect">
            <a:avLst/>
          </a:prstGeom>
          <a:noFill/>
          <a:ln w="9525">
            <a:noFill/>
            <a:miter lim="800000"/>
            <a:headEnd/>
            <a:tailEnd/>
          </a:ln>
        </p:spPr>
        <p:txBody>
          <a:bodyPr>
            <a:spAutoFit/>
          </a:bodyPr>
          <a:lstStyle/>
          <a:p>
            <a:endParaRPr lang="en-US"/>
          </a:p>
        </p:txBody>
      </p:sp>
      <p:sp>
        <p:nvSpPr>
          <p:cNvPr id="16391" name="Rectangle 7"/>
          <p:cNvSpPr>
            <a:spLocks noChangeArrowheads="1"/>
          </p:cNvSpPr>
          <p:nvPr/>
        </p:nvSpPr>
        <p:spPr bwMode="auto">
          <a:xfrm>
            <a:off x="2538413" y="1800225"/>
            <a:ext cx="9144000" cy="0"/>
          </a:xfrm>
          <a:prstGeom prst="rect">
            <a:avLst/>
          </a:prstGeom>
          <a:noFill/>
          <a:ln w="9525">
            <a:noFill/>
            <a:miter lim="800000"/>
            <a:headEnd/>
            <a:tailEnd/>
          </a:ln>
        </p:spPr>
        <p:txBody>
          <a:bodyPr>
            <a:spAutoFit/>
          </a:bodyPr>
          <a:lstStyle/>
          <a:p>
            <a:endParaRPr lang="en-US"/>
          </a:p>
        </p:txBody>
      </p:sp>
      <p:sp>
        <p:nvSpPr>
          <p:cNvPr id="952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36" name="Object 4"/>
          <p:cNvGraphicFramePr>
            <a:graphicFrameLocks noChangeAspect="1"/>
          </p:cNvGraphicFramePr>
          <p:nvPr/>
        </p:nvGraphicFramePr>
        <p:xfrm>
          <a:off x="228600" y="2133600"/>
          <a:ext cx="4374858" cy="2133600"/>
        </p:xfrm>
        <a:graphic>
          <a:graphicData uri="http://schemas.openxmlformats.org/presentationml/2006/ole">
            <mc:AlternateContent xmlns:mc="http://schemas.openxmlformats.org/markup-compatibility/2006">
              <mc:Choice xmlns:v="urn:schemas-microsoft-com:vml" Requires="v">
                <p:oleObj spid="_x0000_s95243" name="Visio" r:id="rId4" imgW="4933095" imgH="2421924" progId="Visio.Drawing.11">
                  <p:embed/>
                </p:oleObj>
              </mc:Choice>
              <mc:Fallback>
                <p:oleObj name="Visio" r:id="rId4" imgW="4933095" imgH="2421924"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133600"/>
                        <a:ext cx="4374858"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5238" name="Picture 6"/>
          <p:cNvPicPr>
            <a:picLocks noChangeAspect="1" noChangeArrowheads="1"/>
          </p:cNvPicPr>
          <p:nvPr/>
        </p:nvPicPr>
        <p:blipFill>
          <a:blip r:embed="rId6" cstate="print"/>
          <a:srcRect/>
          <a:stretch>
            <a:fillRect/>
          </a:stretch>
        </p:blipFill>
        <p:spPr bwMode="auto">
          <a:xfrm>
            <a:off x="5065712" y="1981200"/>
            <a:ext cx="4078288" cy="3063875"/>
          </a:xfrm>
          <a:prstGeom prst="rect">
            <a:avLst/>
          </a:prstGeom>
          <a:noFill/>
          <a:ln w="9525">
            <a:noFill/>
            <a:miter lim="800000"/>
            <a:headEnd/>
            <a:tailEnd/>
          </a:ln>
        </p:spPr>
      </p:pic>
      <p:sp>
        <p:nvSpPr>
          <p:cNvPr id="95239" name="Rectangle 7"/>
          <p:cNvSpPr>
            <a:spLocks noChangeArrowheads="1"/>
          </p:cNvSpPr>
          <p:nvPr/>
        </p:nvSpPr>
        <p:spPr bwMode="auto">
          <a:xfrm>
            <a:off x="4419600" y="5257800"/>
            <a:ext cx="4876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36. Energy band diagram for a p-n heterojunction.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40" name="Rectangle 8"/>
          <p:cNvSpPr>
            <a:spLocks noChangeArrowheads="1"/>
          </p:cNvSpPr>
          <p:nvPr/>
        </p:nvSpPr>
        <p:spPr bwMode="auto">
          <a:xfrm>
            <a:off x="152400" y="4419600"/>
            <a:ext cx="4191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228600" algn="l"/>
                <a:tab pos="9144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35. Energy band diagram per above calculations. N-p heterojunction.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228600" y="990600"/>
            <a:ext cx="4572000" cy="1077218"/>
          </a:xfrm>
          <a:prstGeom prst="rect">
            <a:avLst/>
          </a:prstGeom>
        </p:spPr>
        <p:txBody>
          <a:bodyPr>
            <a:spAutoFit/>
          </a:bodyPr>
          <a:lstStyle/>
          <a:p>
            <a:r>
              <a:rPr lang="en-US" sz="1600" b="1" dirty="0" smtClean="0">
                <a:latin typeface="Times New Roman" pitchFamily="18" charset="0"/>
                <a:cs typeface="Times New Roman" pitchFamily="18" charset="0"/>
              </a:rPr>
              <a:t>2.9.5. Single heterojunctions: Energy band diagrams for N-</a:t>
            </a:r>
            <a:r>
              <a:rPr lang="en-US" sz="1600" b="1" dirty="0" err="1" smtClean="0">
                <a:latin typeface="Times New Roman" pitchFamily="18" charset="0"/>
                <a:cs typeface="Times New Roman" pitchFamily="18" charset="0"/>
              </a:rPr>
              <a:t>AlGaAs</a:t>
            </a:r>
            <a:r>
              <a:rPr lang="en-US" sz="1600" b="1" dirty="0" smtClean="0">
                <a:latin typeface="Times New Roman" pitchFamily="18" charset="0"/>
                <a:cs typeface="Times New Roman" pitchFamily="18" charset="0"/>
              </a:rPr>
              <a:t> – p-</a:t>
            </a:r>
            <a:r>
              <a:rPr lang="en-US" sz="1600" b="1" dirty="0" err="1" smtClean="0">
                <a:latin typeface="Times New Roman" pitchFamily="18" charset="0"/>
                <a:cs typeface="Times New Roman" pitchFamily="18" charset="0"/>
              </a:rPr>
              <a:t>GaAs</a:t>
            </a:r>
            <a:r>
              <a:rPr lang="en-US" sz="1600" b="1" dirty="0" smtClean="0">
                <a:latin typeface="Times New Roman" pitchFamily="18" charset="0"/>
                <a:cs typeface="Times New Roman" pitchFamily="18" charset="0"/>
              </a:rPr>
              <a:t> and P-</a:t>
            </a:r>
            <a:r>
              <a:rPr lang="en-US" sz="1600" b="1" dirty="0" err="1" smtClean="0">
                <a:latin typeface="Times New Roman" pitchFamily="18" charset="0"/>
                <a:cs typeface="Times New Roman" pitchFamily="18" charset="0"/>
              </a:rPr>
              <a:t>AlGaAs</a:t>
            </a:r>
            <a:r>
              <a:rPr lang="en-US" sz="1600" b="1" dirty="0" smtClean="0">
                <a:latin typeface="Times New Roman" pitchFamily="18" charset="0"/>
                <a:cs typeface="Times New Roman" pitchFamily="18" charset="0"/>
              </a:rPr>
              <a:t>/n-</a:t>
            </a:r>
            <a:r>
              <a:rPr lang="en-US" sz="1600" b="1" dirty="0" err="1" smtClean="0">
                <a:latin typeface="Times New Roman" pitchFamily="18" charset="0"/>
                <a:cs typeface="Times New Roman" pitchFamily="18" charset="0"/>
              </a:rPr>
              <a:t>GaAs</a:t>
            </a:r>
            <a:r>
              <a:rPr lang="en-US" sz="1600" b="1" dirty="0" smtClean="0">
                <a:latin typeface="Times New Roman" pitchFamily="18" charset="0"/>
                <a:cs typeface="Times New Roman" pitchFamily="18" charset="0"/>
              </a:rPr>
              <a:t> heterojunctions under equilibrium</a:t>
            </a:r>
            <a:endParaRPr lang="en-US" sz="1600"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4"/>
          <p:cNvSpPr>
            <a:spLocks noGrp="1"/>
          </p:cNvSpPr>
          <p:nvPr>
            <p:ph type="sldNum" sz="quarter" idx="12"/>
          </p:nvPr>
        </p:nvSpPr>
        <p:spPr>
          <a:noFill/>
        </p:spPr>
        <p:txBody>
          <a:bodyPr/>
          <a:lstStyle/>
          <a:p>
            <a:fld id="{A06E4CD7-9D48-4D79-8812-5D0A838A5B2F}" type="slidenum">
              <a:rPr lang="en-US" smtClean="0"/>
              <a:pPr/>
              <a:t>21</a:t>
            </a:fld>
            <a:endParaRPr lang="en-US" smtClean="0"/>
          </a:p>
        </p:txBody>
      </p:sp>
      <p:sp>
        <p:nvSpPr>
          <p:cNvPr id="16389" name="Rectangle 2"/>
          <p:cNvSpPr>
            <a:spLocks noGrp="1" noChangeArrowheads="1"/>
          </p:cNvSpPr>
          <p:nvPr>
            <p:ph type="title"/>
          </p:nvPr>
        </p:nvSpPr>
        <p:spPr>
          <a:xfrm>
            <a:off x="685800" y="381000"/>
            <a:ext cx="7772400" cy="457200"/>
          </a:xfrm>
        </p:spPr>
        <p:txBody>
          <a:bodyPr/>
          <a:lstStyle/>
          <a:p>
            <a:pPr eaLnBrk="1" hangingPunct="1"/>
            <a:r>
              <a:rPr lang="en-US" sz="2400" dirty="0" smtClean="0">
                <a:latin typeface="Times New Roman" pitchFamily="18" charset="0"/>
                <a:cs typeface="Times New Roman" pitchFamily="18" charset="0"/>
              </a:rPr>
              <a:t>Energy band diagram: Double Heterojunction</a:t>
            </a:r>
          </a:p>
        </p:txBody>
      </p:sp>
      <p:sp>
        <p:nvSpPr>
          <p:cNvPr id="16390" name="Rectangle 5"/>
          <p:cNvSpPr>
            <a:spLocks noChangeArrowheads="1"/>
          </p:cNvSpPr>
          <p:nvPr/>
        </p:nvSpPr>
        <p:spPr bwMode="auto">
          <a:xfrm>
            <a:off x="2409825" y="2262188"/>
            <a:ext cx="9144000" cy="0"/>
          </a:xfrm>
          <a:prstGeom prst="rect">
            <a:avLst/>
          </a:prstGeom>
          <a:noFill/>
          <a:ln w="9525">
            <a:noFill/>
            <a:miter lim="800000"/>
            <a:headEnd/>
            <a:tailEnd/>
          </a:ln>
        </p:spPr>
        <p:txBody>
          <a:bodyPr>
            <a:spAutoFit/>
          </a:bodyPr>
          <a:lstStyle/>
          <a:p>
            <a:endParaRPr lang="en-US"/>
          </a:p>
        </p:txBody>
      </p:sp>
      <p:sp>
        <p:nvSpPr>
          <p:cNvPr id="16391" name="Rectangle 7"/>
          <p:cNvSpPr>
            <a:spLocks noChangeArrowheads="1"/>
          </p:cNvSpPr>
          <p:nvPr/>
        </p:nvSpPr>
        <p:spPr bwMode="auto">
          <a:xfrm>
            <a:off x="2538413" y="1800225"/>
            <a:ext cx="9144000" cy="0"/>
          </a:xfrm>
          <a:prstGeom prst="rect">
            <a:avLst/>
          </a:prstGeom>
          <a:noFill/>
          <a:ln w="9525">
            <a:noFill/>
            <a:miter lim="800000"/>
            <a:headEnd/>
            <a:tailEnd/>
          </a:ln>
        </p:spPr>
        <p:txBody>
          <a:bodyPr>
            <a:spAutoFit/>
          </a:bodyPr>
          <a:lstStyle/>
          <a:p>
            <a:endParaRPr lang="en-US"/>
          </a:p>
        </p:txBody>
      </p:sp>
      <p:sp>
        <p:nvSpPr>
          <p:cNvPr id="124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4931" name="Object 3"/>
          <p:cNvGraphicFramePr>
            <a:graphicFrameLocks noChangeAspect="1"/>
          </p:cNvGraphicFramePr>
          <p:nvPr/>
        </p:nvGraphicFramePr>
        <p:xfrm>
          <a:off x="-17642" y="1066800"/>
          <a:ext cx="3939877" cy="2438400"/>
        </p:xfrm>
        <a:graphic>
          <a:graphicData uri="http://schemas.openxmlformats.org/presentationml/2006/ole">
            <mc:AlternateContent xmlns:mc="http://schemas.openxmlformats.org/markup-compatibility/2006">
              <mc:Choice xmlns:v="urn:schemas-microsoft-com:vml" Requires="v">
                <p:oleObj spid="_x0000_s124947" name="Visio" r:id="rId4" imgW="6804660" imgH="4236720" progId="Visio.Drawing.11">
                  <p:embed/>
                </p:oleObj>
              </mc:Choice>
              <mc:Fallback>
                <p:oleObj name="Visio" r:id="rId4" imgW="6804660" imgH="4236720"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2" y="1066800"/>
                        <a:ext cx="3939877"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33" name="Rectangle 5"/>
          <p:cNvSpPr>
            <a:spLocks noChangeArrowheads="1"/>
          </p:cNvSpPr>
          <p:nvPr/>
        </p:nvSpPr>
        <p:spPr bwMode="auto">
          <a:xfrm>
            <a:off x="228600" y="3267418"/>
            <a:ext cx="4038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 39. A forward biased </a:t>
            </a:r>
            <a:r>
              <a:rPr kumimoji="0" lang="en-US" sz="1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NAlGaAs-pGaAs-PAlGaAs</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double heterojunction diode.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49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4934" name="Object 6"/>
          <p:cNvGraphicFramePr>
            <a:graphicFrameLocks noChangeAspect="1"/>
          </p:cNvGraphicFramePr>
          <p:nvPr/>
        </p:nvGraphicFramePr>
        <p:xfrm>
          <a:off x="4191000" y="1143000"/>
          <a:ext cx="4619625" cy="2943225"/>
        </p:xfrm>
        <a:graphic>
          <a:graphicData uri="http://schemas.openxmlformats.org/presentationml/2006/ole">
            <mc:AlternateContent xmlns:mc="http://schemas.openxmlformats.org/markup-compatibility/2006">
              <mc:Choice xmlns:v="urn:schemas-microsoft-com:vml" Requires="v">
                <p:oleObj spid="_x0000_s124948" name="Visio" r:id="rId6" imgW="4606309" imgH="2943341" progId="Visio.Drawing.11">
                  <p:embed/>
                </p:oleObj>
              </mc:Choice>
              <mc:Fallback>
                <p:oleObj name="Visio" r:id="rId6" imgW="4606309" imgH="2943341" progId="Visio.Drawing.11">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143000"/>
                        <a:ext cx="4619625"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36" name="Rectangle 8"/>
          <p:cNvSpPr>
            <a:spLocks noChangeArrowheads="1"/>
          </p:cNvSpPr>
          <p:nvPr/>
        </p:nvSpPr>
        <p:spPr bwMode="auto">
          <a:xfrm>
            <a:off x="3276600" y="4343400"/>
            <a:ext cx="5410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42 Energy band diagram of a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NAlGaAs-pGaAs-PAlGaAs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double heterostructure diode.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Built-in Voltage in Heterojunctions</a:t>
            </a:r>
            <a:endParaRPr lang="en-US" sz="36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22</a:t>
            </a:fld>
            <a:endParaRPr lang="en-US"/>
          </a:p>
        </p:txBody>
      </p:sp>
      <p:pic>
        <p:nvPicPr>
          <p:cNvPr id="4" name="Picture 3"/>
          <p:cNvPicPr/>
          <p:nvPr/>
        </p:nvPicPr>
        <p:blipFill>
          <a:blip r:embed="rId2" cstate="print"/>
          <a:srcRect/>
          <a:stretch>
            <a:fillRect/>
          </a:stretch>
        </p:blipFill>
        <p:spPr bwMode="auto">
          <a:xfrm>
            <a:off x="1143000" y="1447800"/>
            <a:ext cx="6553200" cy="4171950"/>
          </a:xfrm>
          <a:prstGeom prst="rect">
            <a:avLst/>
          </a:prstGeom>
          <a:noFill/>
          <a:ln w="9525">
            <a:noFill/>
            <a:miter lim="800000"/>
            <a:headEnd/>
            <a:tailEnd/>
          </a:ln>
        </p:spPr>
      </p:pic>
      <p:sp>
        <p:nvSpPr>
          <p:cNvPr id="126977" name="Rectangle 1"/>
          <p:cNvSpPr>
            <a:spLocks noChangeArrowheads="1"/>
          </p:cNvSpPr>
          <p:nvPr/>
        </p:nvSpPr>
        <p:spPr bwMode="auto">
          <a:xfrm>
            <a:off x="1955551" y="5943600"/>
            <a:ext cx="489377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33. Energy band diagram line up before equilibrium.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Built-in Voltage in Heterojunctions</a:t>
            </a:r>
            <a:endParaRPr lang="en-US" sz="36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23</a:t>
            </a:fld>
            <a:endParaRPr lang="en-US"/>
          </a:p>
        </p:txBody>
      </p:sp>
      <p:pic>
        <p:nvPicPr>
          <p:cNvPr id="128002" name="Picture 2"/>
          <p:cNvPicPr>
            <a:picLocks noChangeAspect="1" noChangeArrowheads="1"/>
          </p:cNvPicPr>
          <p:nvPr/>
        </p:nvPicPr>
        <p:blipFill>
          <a:blip r:embed="rId2" cstate="print"/>
          <a:srcRect/>
          <a:stretch>
            <a:fillRect/>
          </a:stretch>
        </p:blipFill>
        <p:spPr bwMode="auto">
          <a:xfrm>
            <a:off x="990600" y="1295400"/>
            <a:ext cx="7315200" cy="46958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Built-in Voltage in Heterojunctions Cont.</a:t>
            </a:r>
            <a:endParaRPr lang="en-US" sz="36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24</a:t>
            </a:fld>
            <a:endParaRPr lang="en-US"/>
          </a:p>
        </p:txBody>
      </p:sp>
      <p:pic>
        <p:nvPicPr>
          <p:cNvPr id="129026" name="Picture 2"/>
          <p:cNvPicPr>
            <a:picLocks noChangeAspect="1" noChangeArrowheads="1"/>
          </p:cNvPicPr>
          <p:nvPr/>
        </p:nvPicPr>
        <p:blipFill>
          <a:blip r:embed="rId2" cstate="print"/>
          <a:srcRect/>
          <a:stretch>
            <a:fillRect/>
          </a:stretch>
        </p:blipFill>
        <p:spPr bwMode="auto">
          <a:xfrm>
            <a:off x="685800" y="1600200"/>
            <a:ext cx="7971757" cy="33289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Times New Roman" pitchFamily="18" charset="0"/>
                <a:cs typeface="Times New Roman" pitchFamily="18" charset="0"/>
              </a:rPr>
              <a:t>2.9.3.2. Built-in Voltage Method II: Gauss' Law</a:t>
            </a:r>
            <a:endParaRPr lang="en-US" sz="36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25</a:t>
            </a:fld>
            <a:endParaRPr lang="en-US"/>
          </a:p>
        </p:txBody>
      </p:sp>
      <p:sp>
        <p:nvSpPr>
          <p:cNvPr id="130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0049" name="Object 1"/>
          <p:cNvGraphicFramePr>
            <a:graphicFrameLocks noChangeAspect="1"/>
          </p:cNvGraphicFramePr>
          <p:nvPr/>
        </p:nvGraphicFramePr>
        <p:xfrm>
          <a:off x="0" y="1143000"/>
          <a:ext cx="2057400" cy="1012710"/>
        </p:xfrm>
        <a:graphic>
          <a:graphicData uri="http://schemas.openxmlformats.org/presentationml/2006/ole">
            <mc:AlternateContent xmlns:mc="http://schemas.openxmlformats.org/markup-compatibility/2006">
              <mc:Choice xmlns:v="urn:schemas-microsoft-com:vml" Requires="v">
                <p:oleObj spid="_x0000_s130056" name="Equation" r:id="rId3" imgW="1828800" imgH="914400" progId="Equation.3">
                  <p:embed/>
                </p:oleObj>
              </mc:Choice>
              <mc:Fallback>
                <p:oleObj name="Equation" r:id="rId3" imgW="1828800" imgH="9144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2057400" cy="1012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28600" y="2286000"/>
            <a:ext cx="684803" cy="369332"/>
          </a:xfrm>
          <a:prstGeom prst="rect">
            <a:avLst/>
          </a:prstGeom>
        </p:spPr>
        <p:txBody>
          <a:bodyPr wrap="none">
            <a:spAutoFit/>
          </a:bodyPr>
          <a:lstStyle/>
          <a:p>
            <a:r>
              <a:rPr lang="en-US" dirty="0" smtClean="0">
                <a:latin typeface="Times New Roman" pitchFamily="18" charset="0"/>
                <a:cs typeface="Times New Roman" pitchFamily="18" charset="0"/>
              </a:rPr>
              <a:t>(145)</a:t>
            </a:r>
            <a:endParaRPr lang="en-US" dirty="0">
              <a:latin typeface="Times New Roman" pitchFamily="18" charset="0"/>
              <a:cs typeface="Times New Roman" pitchFamily="18" charset="0"/>
            </a:endParaRPr>
          </a:p>
        </p:txBody>
      </p:sp>
      <p:pic>
        <p:nvPicPr>
          <p:cNvPr id="130051" name="Picture 3"/>
          <p:cNvPicPr>
            <a:picLocks noChangeAspect="1" noChangeArrowheads="1"/>
          </p:cNvPicPr>
          <p:nvPr/>
        </p:nvPicPr>
        <p:blipFill>
          <a:blip r:embed="rId5" cstate="print"/>
          <a:srcRect/>
          <a:stretch>
            <a:fillRect/>
          </a:stretch>
        </p:blipFill>
        <p:spPr bwMode="auto">
          <a:xfrm>
            <a:off x="2181225" y="1295400"/>
            <a:ext cx="6962775" cy="48291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rmAutofit fontScale="90000"/>
          </a:bodyPr>
          <a:lstStyle/>
          <a:p>
            <a:r>
              <a:rPr lang="en-US" sz="3200" dirty="0" smtClean="0">
                <a:latin typeface="Times New Roman" pitchFamily="18" charset="0"/>
                <a:cs typeface="Times New Roman" pitchFamily="18" charset="0"/>
              </a:rPr>
              <a:t>2.9.4. Forward-Biased </a:t>
            </a:r>
            <a:r>
              <a:rPr lang="en-US" sz="3200" dirty="0" err="1" smtClean="0">
                <a:latin typeface="Times New Roman" pitchFamily="18" charset="0"/>
                <a:cs typeface="Times New Roman" pitchFamily="18" charset="0"/>
              </a:rPr>
              <a:t>NAlGaAs-pGaAs</a:t>
            </a:r>
            <a:r>
              <a:rPr lang="en-US" sz="3200" dirty="0" smtClean="0">
                <a:latin typeface="Times New Roman" pitchFamily="18" charset="0"/>
                <a:cs typeface="Times New Roman" pitchFamily="18" charset="0"/>
              </a:rPr>
              <a:t> Heterojunction</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7924800" y="6324600"/>
            <a:ext cx="838200" cy="365125"/>
          </a:xfrm>
        </p:spPr>
        <p:txBody>
          <a:bodyPr/>
          <a:lstStyle/>
          <a:p>
            <a:fld id="{967FFB9E-7543-4311-9F5E-F1B29C3A5E4E}" type="slidenum">
              <a:rPr lang="en-US" smtClean="0"/>
              <a:pPr/>
              <a:t>26</a:t>
            </a:fld>
            <a:endParaRPr lang="en-US"/>
          </a:p>
        </p:txBody>
      </p:sp>
      <p:pic>
        <p:nvPicPr>
          <p:cNvPr id="131074" name="Picture 2"/>
          <p:cNvPicPr>
            <a:picLocks noChangeAspect="1" noChangeArrowheads="1"/>
          </p:cNvPicPr>
          <p:nvPr/>
        </p:nvPicPr>
        <p:blipFill>
          <a:blip r:embed="rId3" cstate="print"/>
          <a:srcRect/>
          <a:stretch>
            <a:fillRect/>
          </a:stretch>
        </p:blipFill>
        <p:spPr bwMode="auto">
          <a:xfrm>
            <a:off x="228600" y="914400"/>
            <a:ext cx="3450965" cy="1533525"/>
          </a:xfrm>
          <a:prstGeom prst="rect">
            <a:avLst/>
          </a:prstGeom>
          <a:noFill/>
        </p:spPr>
      </p:pic>
      <p:sp>
        <p:nvSpPr>
          <p:cNvPr id="131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228600" y="2438400"/>
            <a:ext cx="5181600" cy="338554"/>
          </a:xfrm>
          <a:prstGeom prst="rect">
            <a:avLst/>
          </a:prstGeom>
        </p:spPr>
        <p:txBody>
          <a:bodyPr wrap="square">
            <a:spAutoFit/>
          </a:bodyPr>
          <a:lstStyle/>
          <a:p>
            <a:r>
              <a:rPr lang="en-US" sz="1600" dirty="0" smtClean="0">
                <a:latin typeface="Times New Roman" pitchFamily="18" charset="0"/>
                <a:cs typeface="Times New Roman" pitchFamily="18" charset="0"/>
              </a:rPr>
              <a:t>Fig.34  Carrier concentrations in an n-p heterojunction</a:t>
            </a:r>
            <a:endParaRPr lang="en-US" sz="1600" dirty="0">
              <a:latin typeface="Times New Roman" pitchFamily="18" charset="0"/>
              <a:cs typeface="Times New Roman" pitchFamily="18" charset="0"/>
            </a:endParaRPr>
          </a:p>
        </p:txBody>
      </p:sp>
      <p:sp>
        <p:nvSpPr>
          <p:cNvPr id="131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78" name="Object 6"/>
          <p:cNvGraphicFramePr>
            <a:graphicFrameLocks noChangeAspect="1"/>
          </p:cNvGraphicFramePr>
          <p:nvPr/>
        </p:nvGraphicFramePr>
        <p:xfrm>
          <a:off x="990600" y="3429000"/>
          <a:ext cx="2319130" cy="533400"/>
        </p:xfrm>
        <a:graphic>
          <a:graphicData uri="http://schemas.openxmlformats.org/presentationml/2006/ole">
            <mc:AlternateContent xmlns:mc="http://schemas.openxmlformats.org/markup-compatibility/2006">
              <mc:Choice xmlns:v="urn:schemas-microsoft-com:vml" Requires="v">
                <p:oleObj spid="_x0000_s131151" name="Equation" r:id="rId4" imgW="1917700" imgH="431800" progId="Equation.3">
                  <p:embed/>
                </p:oleObj>
              </mc:Choice>
              <mc:Fallback>
                <p:oleObj name="Equation" r:id="rId4" imgW="1917700" imgH="4318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29000"/>
                        <a:ext cx="231913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80" name="Object 8"/>
          <p:cNvGraphicFramePr>
            <a:graphicFrameLocks noChangeAspect="1"/>
          </p:cNvGraphicFramePr>
          <p:nvPr/>
        </p:nvGraphicFramePr>
        <p:xfrm>
          <a:off x="1371600" y="3048000"/>
          <a:ext cx="1619250" cy="381000"/>
        </p:xfrm>
        <a:graphic>
          <a:graphicData uri="http://schemas.openxmlformats.org/presentationml/2006/ole">
            <mc:AlternateContent xmlns:mc="http://schemas.openxmlformats.org/markup-compatibility/2006">
              <mc:Choice xmlns:v="urn:schemas-microsoft-com:vml" Requires="v">
                <p:oleObj spid="_x0000_s131152" name="Equation" r:id="rId6" imgW="964781" imgH="215806" progId="Equation.3">
                  <p:embed/>
                </p:oleObj>
              </mc:Choice>
              <mc:Fallback>
                <p:oleObj name="Equation" r:id="rId6" imgW="964781" imgH="215806"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048000"/>
                        <a:ext cx="16192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82" name="Rectangle 10"/>
          <p:cNvSpPr>
            <a:spLocks noChangeArrowheads="1"/>
          </p:cNvSpPr>
          <p:nvPr/>
        </p:nvSpPr>
        <p:spPr bwMode="auto">
          <a:xfrm>
            <a:off x="3124200" y="3581400"/>
            <a:ext cx="1066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895600" algn="ctr"/>
                <a:tab pos="5791200" algn="r"/>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83" name="Object 11"/>
          <p:cNvGraphicFramePr>
            <a:graphicFrameLocks noChangeAspect="1"/>
          </p:cNvGraphicFramePr>
          <p:nvPr/>
        </p:nvGraphicFramePr>
        <p:xfrm>
          <a:off x="533400" y="4191000"/>
          <a:ext cx="3024188" cy="381000"/>
        </p:xfrm>
        <a:graphic>
          <a:graphicData uri="http://schemas.openxmlformats.org/presentationml/2006/ole">
            <mc:AlternateContent xmlns:mc="http://schemas.openxmlformats.org/markup-compatibility/2006">
              <mc:Choice xmlns:v="urn:schemas-microsoft-com:vml" Requires="v">
                <p:oleObj spid="_x0000_s131153" name="Equation" r:id="rId8" imgW="2413000" imgH="304800" progId="Equation.3">
                  <p:embed/>
                </p:oleObj>
              </mc:Choice>
              <mc:Fallback>
                <p:oleObj name="Equation" r:id="rId8" imgW="2413000" imgH="30480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191000"/>
                        <a:ext cx="30241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85" name="Object 13"/>
          <p:cNvGraphicFramePr>
            <a:graphicFrameLocks noChangeAspect="1"/>
          </p:cNvGraphicFramePr>
          <p:nvPr/>
        </p:nvGraphicFramePr>
        <p:xfrm>
          <a:off x="381000" y="4876800"/>
          <a:ext cx="4143375" cy="381000"/>
        </p:xfrm>
        <a:graphic>
          <a:graphicData uri="http://schemas.openxmlformats.org/presentationml/2006/ole">
            <mc:AlternateContent xmlns:mc="http://schemas.openxmlformats.org/markup-compatibility/2006">
              <mc:Choice xmlns:v="urn:schemas-microsoft-com:vml" Requires="v">
                <p:oleObj spid="_x0000_s131154" name="Equation" r:id="rId10" imgW="3314700" imgH="304800" progId="Equation.3">
                  <p:embed/>
                </p:oleObj>
              </mc:Choice>
              <mc:Fallback>
                <p:oleObj name="Equation" r:id="rId10" imgW="3314700" imgH="304800" progId="Equation.3">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4876800"/>
                        <a:ext cx="41433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0"/>
          <p:cNvSpPr>
            <a:spLocks noChangeArrowheads="1"/>
          </p:cNvSpPr>
          <p:nvPr/>
        </p:nvSpPr>
        <p:spPr bwMode="auto">
          <a:xfrm>
            <a:off x="4267200" y="4953000"/>
            <a:ext cx="1066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895600" algn="ctr"/>
                <a:tab pos="5791200" algn="r"/>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87" name="Object 15"/>
          <p:cNvGraphicFramePr>
            <a:graphicFrameLocks noChangeAspect="1"/>
          </p:cNvGraphicFramePr>
          <p:nvPr/>
        </p:nvGraphicFramePr>
        <p:xfrm>
          <a:off x="1371599" y="5334000"/>
          <a:ext cx="1360449" cy="457200"/>
        </p:xfrm>
        <a:graphic>
          <a:graphicData uri="http://schemas.openxmlformats.org/presentationml/2006/ole">
            <mc:AlternateContent xmlns:mc="http://schemas.openxmlformats.org/markup-compatibility/2006">
              <mc:Choice xmlns:v="urn:schemas-microsoft-com:vml" Requires="v">
                <p:oleObj spid="_x0000_s131155" name="Equation" r:id="rId12" imgW="1155700" imgH="393700" progId="Equation.3">
                  <p:embed/>
                </p:oleObj>
              </mc:Choice>
              <mc:Fallback>
                <p:oleObj name="Equation" r:id="rId12" imgW="1155700" imgH="393700" progId="Equation.3">
                  <p:embed/>
                  <p:pic>
                    <p:nvPicPr>
                      <p:cNvPr id="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599" y="5334000"/>
                        <a:ext cx="1360449"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9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89" name="Object 17"/>
          <p:cNvGraphicFramePr>
            <a:graphicFrameLocks noChangeAspect="1"/>
          </p:cNvGraphicFramePr>
          <p:nvPr/>
        </p:nvGraphicFramePr>
        <p:xfrm>
          <a:off x="304800" y="5867400"/>
          <a:ext cx="3638550" cy="590550"/>
        </p:xfrm>
        <a:graphic>
          <a:graphicData uri="http://schemas.openxmlformats.org/presentationml/2006/ole">
            <mc:AlternateContent xmlns:mc="http://schemas.openxmlformats.org/markup-compatibility/2006">
              <mc:Choice xmlns:v="urn:schemas-microsoft-com:vml" Requires="v">
                <p:oleObj spid="_x0000_s131156" name="Equation" r:id="rId14" imgW="3352800" imgH="444500" progId="Equation.3">
                  <p:embed/>
                </p:oleObj>
              </mc:Choice>
              <mc:Fallback>
                <p:oleObj name="Equation" r:id="rId14" imgW="3352800" imgH="444500" progId="Equation.3">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5867400"/>
                        <a:ext cx="36385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91" name="Rectangle 19"/>
          <p:cNvSpPr>
            <a:spLocks noChangeArrowheads="1"/>
          </p:cNvSpPr>
          <p:nvPr/>
        </p:nvSpPr>
        <p:spPr bwMode="auto">
          <a:xfrm>
            <a:off x="5105400" y="2866310"/>
            <a:ext cx="4038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Hole diffusion from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pGaAs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the N-</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AlGaAs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0"/>
          <p:cNvSpPr>
            <a:spLocks noChangeArrowheads="1"/>
          </p:cNvSpPr>
          <p:nvPr/>
        </p:nvSpPr>
        <p:spPr bwMode="auto">
          <a:xfrm>
            <a:off x="4114800" y="6019800"/>
            <a:ext cx="1066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895600" algn="ctr"/>
                <a:tab pos="5791200" algn="r"/>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19"/>
          <p:cNvSpPr>
            <a:spLocks noChangeArrowheads="1"/>
          </p:cNvSpPr>
          <p:nvPr/>
        </p:nvSpPr>
        <p:spPr bwMode="auto">
          <a:xfrm>
            <a:off x="228600" y="2728555"/>
            <a:ext cx="4876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Electron diffusion from </a:t>
            </a:r>
            <a:r>
              <a:rPr lang="en-US" sz="1600" dirty="0" smtClean="0">
                <a:latin typeface="Times New Roman" pitchFamily="18" charset="0"/>
                <a:ea typeface="Times New Roman" pitchFamily="18" charset="0"/>
                <a:cs typeface="Times New Roman" pitchFamily="18" charset="0"/>
              </a:rPr>
              <a:t>N-</a:t>
            </a:r>
            <a:r>
              <a:rPr lang="en-US" sz="1600" dirty="0" err="1" smtClean="0">
                <a:latin typeface="Times New Roman" pitchFamily="18" charset="0"/>
                <a:ea typeface="Times New Roman" pitchFamily="18" charset="0"/>
                <a:cs typeface="Times New Roman" pitchFamily="18" charset="0"/>
              </a:rPr>
              <a:t>Al</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GaAs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the </a:t>
            </a:r>
            <a:r>
              <a:rPr lang="en-US" sz="1600" dirty="0" smtClean="0">
                <a:latin typeface="Times New Roman" pitchFamily="18" charset="0"/>
                <a:ea typeface="Times New Roman" pitchFamily="18" charset="0"/>
                <a:cs typeface="Times New Roman" pitchFamily="18" charset="0"/>
              </a:rPr>
              <a:t>p-</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GaAs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side,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9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92" name="Object 20"/>
          <p:cNvGraphicFramePr>
            <a:graphicFrameLocks noChangeAspect="1"/>
          </p:cNvGraphicFramePr>
          <p:nvPr/>
        </p:nvGraphicFramePr>
        <p:xfrm>
          <a:off x="4419600" y="3429000"/>
          <a:ext cx="4572000" cy="381000"/>
        </p:xfrm>
        <a:graphic>
          <a:graphicData uri="http://schemas.openxmlformats.org/presentationml/2006/ole">
            <mc:AlternateContent xmlns:mc="http://schemas.openxmlformats.org/markup-compatibility/2006">
              <mc:Choice xmlns:v="urn:schemas-microsoft-com:vml" Requires="v">
                <p:oleObj spid="_x0000_s131157" name="Equation" r:id="rId16" imgW="3644900" imgH="304800" progId="Equation.3">
                  <p:embed/>
                </p:oleObj>
              </mc:Choice>
              <mc:Fallback>
                <p:oleObj name="Equation" r:id="rId16" imgW="3644900" imgH="304800" progId="Equation.3">
                  <p:embed/>
                  <p:pic>
                    <p:nvPicPr>
                      <p:cNvPr id="0"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19600" y="3429000"/>
                        <a:ext cx="4572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10"/>
          <p:cNvSpPr>
            <a:spLocks noChangeArrowheads="1"/>
          </p:cNvSpPr>
          <p:nvPr/>
        </p:nvSpPr>
        <p:spPr bwMode="auto">
          <a:xfrm>
            <a:off x="7620000" y="3886200"/>
            <a:ext cx="1066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895600" algn="ctr"/>
                <a:tab pos="5791200" algn="r"/>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09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94" name="Object 22"/>
          <p:cNvGraphicFramePr>
            <a:graphicFrameLocks noChangeAspect="1"/>
          </p:cNvGraphicFramePr>
          <p:nvPr/>
        </p:nvGraphicFramePr>
        <p:xfrm>
          <a:off x="6477000" y="4419600"/>
          <a:ext cx="1349298" cy="457200"/>
        </p:xfrm>
        <a:graphic>
          <a:graphicData uri="http://schemas.openxmlformats.org/presentationml/2006/ole">
            <mc:AlternateContent xmlns:mc="http://schemas.openxmlformats.org/markup-compatibility/2006">
              <mc:Choice xmlns:v="urn:schemas-microsoft-com:vml" Requires="v">
                <p:oleObj spid="_x0000_s131158" name="Equation" r:id="rId18" imgW="1143000" imgH="393700" progId="Equation.3">
                  <p:embed/>
                </p:oleObj>
              </mc:Choice>
              <mc:Fallback>
                <p:oleObj name="Equation" r:id="rId18" imgW="1143000" imgH="393700" progId="Equation.3">
                  <p:embed/>
                  <p:pic>
                    <p:nvPicPr>
                      <p:cNvPr id="0" name="Picture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77000" y="4419600"/>
                        <a:ext cx="134929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97"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096" name="Object 24"/>
          <p:cNvGraphicFramePr>
            <a:graphicFrameLocks noChangeAspect="1"/>
          </p:cNvGraphicFramePr>
          <p:nvPr/>
        </p:nvGraphicFramePr>
        <p:xfrm>
          <a:off x="5413248" y="4953000"/>
          <a:ext cx="3121152" cy="609600"/>
        </p:xfrm>
        <a:graphic>
          <a:graphicData uri="http://schemas.openxmlformats.org/presentationml/2006/ole">
            <mc:AlternateContent xmlns:mc="http://schemas.openxmlformats.org/markup-compatibility/2006">
              <mc:Choice xmlns:v="urn:schemas-microsoft-com:vml" Requires="v">
                <p:oleObj spid="_x0000_s131159" name="Equation" r:id="rId20" imgW="2451100" imgH="482600" progId="Equation.3">
                  <p:embed/>
                </p:oleObj>
              </mc:Choice>
              <mc:Fallback>
                <p:oleObj name="Equation" r:id="rId20" imgW="2451100" imgH="482600" progId="Equation.3">
                  <p:embed/>
                  <p:pic>
                    <p:nvPicPr>
                      <p:cNvPr id="0" name="Picture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13248" y="4953000"/>
                        <a:ext cx="312115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I-V Equation</a:t>
            </a:r>
            <a:endParaRPr lang="en-US"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6629400" y="6400800"/>
            <a:ext cx="2133600" cy="365125"/>
          </a:xfrm>
        </p:spPr>
        <p:txBody>
          <a:bodyPr/>
          <a:lstStyle/>
          <a:p>
            <a:fld id="{967FFB9E-7543-4311-9F5E-F1B29C3A5E4E}" type="slidenum">
              <a:rPr lang="en-US" smtClean="0"/>
              <a:pPr/>
              <a:t>27</a:t>
            </a:fld>
            <a:endParaRPr lang="en-US"/>
          </a:p>
        </p:txBody>
      </p:sp>
      <p:sp>
        <p:nvSpPr>
          <p:cNvPr id="132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2097" name="Object 1"/>
          <p:cNvGraphicFramePr>
            <a:graphicFrameLocks noChangeAspect="1"/>
          </p:cNvGraphicFramePr>
          <p:nvPr/>
        </p:nvGraphicFramePr>
        <p:xfrm>
          <a:off x="1676399" y="1676400"/>
          <a:ext cx="5660571" cy="762000"/>
        </p:xfrm>
        <a:graphic>
          <a:graphicData uri="http://schemas.openxmlformats.org/presentationml/2006/ole">
            <mc:AlternateContent xmlns:mc="http://schemas.openxmlformats.org/markup-compatibility/2006">
              <mc:Choice xmlns:v="urn:schemas-microsoft-com:vml" Requires="v">
                <p:oleObj spid="_x0000_s132144" name="Equation" r:id="rId3" imgW="3441700" imgH="457200" progId="Equation.3">
                  <p:embed/>
                </p:oleObj>
              </mc:Choice>
              <mc:Fallback>
                <p:oleObj name="Equation" r:id="rId3" imgW="3441700" imgH="457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1676400"/>
                        <a:ext cx="5660571"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2099" name="Object 3"/>
          <p:cNvGraphicFramePr>
            <a:graphicFrameLocks noChangeAspect="1"/>
          </p:cNvGraphicFramePr>
          <p:nvPr/>
        </p:nvGraphicFramePr>
        <p:xfrm>
          <a:off x="2438400" y="3124200"/>
          <a:ext cx="3700732" cy="685800"/>
        </p:xfrm>
        <a:graphic>
          <a:graphicData uri="http://schemas.openxmlformats.org/presentationml/2006/ole">
            <mc:AlternateContent xmlns:mc="http://schemas.openxmlformats.org/markup-compatibility/2006">
              <mc:Choice xmlns:v="urn:schemas-microsoft-com:vml" Requires="v">
                <p:oleObj spid="_x0000_s132145" name="Equation" r:id="rId5" imgW="2730500" imgH="508000" progId="Equation.3">
                  <p:embed/>
                </p:oleObj>
              </mc:Choice>
              <mc:Fallback>
                <p:oleObj name="Equation" r:id="rId5" imgW="27305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124200"/>
                        <a:ext cx="3700732"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nvGraphicFramePr>
        <p:xfrm>
          <a:off x="1295400" y="2438400"/>
          <a:ext cx="5867400" cy="1066800"/>
        </p:xfrm>
        <a:graphic>
          <a:graphicData uri="http://schemas.openxmlformats.org/drawingml/2006/table">
            <a:tbl>
              <a:tblPr/>
              <a:tblGrid>
                <a:gridCol w="5867400"/>
              </a:tblGrid>
              <a:tr h="1066800">
                <a:tc>
                  <a:txBody>
                    <a:bodyPr/>
                    <a:lstStyle/>
                    <a:p>
                      <a:pPr marL="0" marR="0" algn="l">
                        <a:lnSpc>
                          <a:spcPct val="150000"/>
                        </a:lnSpc>
                        <a:spcBef>
                          <a:spcPts val="0"/>
                        </a:spcBef>
                        <a:spcAft>
                          <a:spcPts val="0"/>
                        </a:spcAft>
                        <a:tabLst>
                          <a:tab pos="-914400" algn="l"/>
                          <a:tab pos="-457200" algn="l"/>
                        </a:tabLst>
                      </a:pPr>
                      <a:r>
                        <a:rPr lang="en-US" sz="1600" spc="-15" dirty="0">
                          <a:latin typeface="Times New Roman"/>
                          <a:ea typeface="Times New Roman"/>
                          <a:cs typeface="Times New Roman"/>
                        </a:rPr>
                        <a:t>Next we substitute the values of </a:t>
                      </a:r>
                      <a:r>
                        <a:rPr lang="en-US" sz="1600" spc="-15" dirty="0" err="1">
                          <a:latin typeface="Times New Roman"/>
                          <a:ea typeface="Times New Roman"/>
                          <a:cs typeface="Times New Roman"/>
                        </a:rPr>
                        <a:t>n</a:t>
                      </a:r>
                      <a:r>
                        <a:rPr lang="en-US" sz="1600" spc="-15" baseline="-25000" dirty="0" err="1">
                          <a:latin typeface="Times New Roman"/>
                          <a:ea typeface="Times New Roman"/>
                          <a:cs typeface="Times New Roman"/>
                        </a:rPr>
                        <a:t>po</a:t>
                      </a:r>
                      <a:r>
                        <a:rPr lang="en-US" sz="1600" spc="-15" dirty="0">
                          <a:latin typeface="Times New Roman"/>
                          <a:ea typeface="Times New Roman"/>
                          <a:cs typeface="Times New Roman"/>
                        </a:rPr>
                        <a:t> and </a:t>
                      </a:r>
                      <a:r>
                        <a:rPr lang="en-US" sz="1600" spc="-15" dirty="0" err="1">
                          <a:latin typeface="Times New Roman"/>
                          <a:ea typeface="Times New Roman"/>
                          <a:cs typeface="Times New Roman"/>
                        </a:rPr>
                        <a:t>p</a:t>
                      </a:r>
                      <a:r>
                        <a:rPr lang="en-US" sz="1600" spc="-15" baseline="-25000" dirty="0" err="1">
                          <a:latin typeface="Times New Roman"/>
                          <a:ea typeface="Times New Roman"/>
                          <a:cs typeface="Times New Roman"/>
                        </a:rPr>
                        <a:t>No</a:t>
                      </a:r>
                      <a:r>
                        <a:rPr lang="en-US" sz="1600" spc="-15" dirty="0">
                          <a:latin typeface="Times New Roman"/>
                          <a:ea typeface="Times New Roman"/>
                          <a:cs typeface="Times New Roman"/>
                        </a:rPr>
                        <a:t> in Eq. 107</a:t>
                      </a:r>
                      <a:endParaRPr lang="en-US" sz="1600" dirty="0">
                        <a:latin typeface="CG Times 12pt"/>
                        <a:ea typeface="Times New Roman"/>
                        <a:cs typeface="Times New Roman"/>
                      </a:endParaRPr>
                    </a:p>
                  </a:txBody>
                  <a:tcPr marL="76200" marR="76200" marT="76200" marB="76200">
                    <a:lnL>
                      <a:noFill/>
                    </a:lnL>
                    <a:lnR>
                      <a:noFill/>
                    </a:lnR>
                    <a:lnT>
                      <a:noFill/>
                    </a:lnT>
                    <a:lnB>
                      <a:noFill/>
                    </a:lnB>
                  </a:tcPr>
                </a:tc>
              </a:tr>
            </a:tbl>
          </a:graphicData>
        </a:graphic>
      </p:graphicFrame>
      <p:sp>
        <p:nvSpPr>
          <p:cNvPr id="132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2101" name="Object 5"/>
          <p:cNvGraphicFramePr>
            <a:graphicFrameLocks noChangeAspect="1"/>
          </p:cNvGraphicFramePr>
          <p:nvPr/>
        </p:nvGraphicFramePr>
        <p:xfrm>
          <a:off x="3429000" y="4191000"/>
          <a:ext cx="1485900" cy="457200"/>
        </p:xfrm>
        <a:graphic>
          <a:graphicData uri="http://schemas.openxmlformats.org/presentationml/2006/ole">
            <mc:AlternateContent xmlns:mc="http://schemas.openxmlformats.org/markup-compatibility/2006">
              <mc:Choice xmlns:v="urn:schemas-microsoft-com:vml" Requires="v">
                <p:oleObj spid="_x0000_s132146" name="Equation" r:id="rId7" imgW="1002865" imgH="291973" progId="Equation.3">
                  <p:embed/>
                </p:oleObj>
              </mc:Choice>
              <mc:Fallback>
                <p:oleObj name="Equation" r:id="rId7" imgW="1002865" imgH="291973"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191000"/>
                        <a:ext cx="1485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2103" name="Object 7"/>
          <p:cNvGraphicFramePr>
            <a:graphicFrameLocks noChangeAspect="1"/>
          </p:cNvGraphicFramePr>
          <p:nvPr/>
        </p:nvGraphicFramePr>
        <p:xfrm>
          <a:off x="2819400" y="4876800"/>
          <a:ext cx="2679940" cy="609600"/>
        </p:xfrm>
        <a:graphic>
          <a:graphicData uri="http://schemas.openxmlformats.org/presentationml/2006/ole">
            <mc:AlternateContent xmlns:mc="http://schemas.openxmlformats.org/markup-compatibility/2006">
              <mc:Choice xmlns:v="urn:schemas-microsoft-com:vml" Requires="v">
                <p:oleObj spid="_x0000_s132147" name="Equation" r:id="rId9" imgW="2235200" imgH="508000" progId="Equation.3">
                  <p:embed/>
                </p:oleObj>
              </mc:Choice>
              <mc:Fallback>
                <p:oleObj name="Equation" r:id="rId9" imgW="2235200" imgH="5080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876800"/>
                        <a:ext cx="267994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5791200" y="4953000"/>
            <a:ext cx="684803" cy="369332"/>
          </a:xfrm>
          <a:prstGeom prst="rect">
            <a:avLst/>
          </a:prstGeom>
        </p:spPr>
        <p:txBody>
          <a:bodyPr wrap="none">
            <a:spAutoFit/>
          </a:bodyPr>
          <a:lstStyle/>
          <a:p>
            <a:r>
              <a:rPr lang="en-US" dirty="0" smtClean="0">
                <a:latin typeface="Times New Roman" pitchFamily="18" charset="0"/>
                <a:cs typeface="Times New Roman" pitchFamily="18" charset="0"/>
              </a:rPr>
              <a:t>(170)</a:t>
            </a:r>
            <a:endParaRPr lang="en-US" dirty="0">
              <a:latin typeface="Times New Roman" pitchFamily="18" charset="0"/>
              <a:cs typeface="Times New Roman" pitchFamily="18" charset="0"/>
            </a:endParaRPr>
          </a:p>
        </p:txBody>
      </p:sp>
      <p:sp>
        <p:nvSpPr>
          <p:cNvPr id="132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2105" name="Object 9"/>
          <p:cNvGraphicFramePr>
            <a:graphicFrameLocks noChangeAspect="1"/>
          </p:cNvGraphicFramePr>
          <p:nvPr/>
        </p:nvGraphicFramePr>
        <p:xfrm>
          <a:off x="762000" y="5638800"/>
          <a:ext cx="4380992" cy="838200"/>
        </p:xfrm>
        <a:graphic>
          <a:graphicData uri="http://schemas.openxmlformats.org/presentationml/2006/ole">
            <mc:AlternateContent xmlns:mc="http://schemas.openxmlformats.org/markup-compatibility/2006">
              <mc:Choice xmlns:v="urn:schemas-microsoft-com:vml" Requires="v">
                <p:oleObj spid="_x0000_s132148" name="Equation" r:id="rId11" imgW="3733800" imgH="711200" progId="Equation.3">
                  <p:embed/>
                </p:oleObj>
              </mc:Choice>
              <mc:Fallback>
                <p:oleObj name="Equation" r:id="rId11" imgW="3733800" imgH="7112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5638800"/>
                        <a:ext cx="438099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2107" name="Object 11"/>
          <p:cNvGraphicFramePr>
            <a:graphicFrameLocks noChangeAspect="1"/>
          </p:cNvGraphicFramePr>
          <p:nvPr/>
        </p:nvGraphicFramePr>
        <p:xfrm>
          <a:off x="6096000" y="5562600"/>
          <a:ext cx="2311879" cy="609600"/>
        </p:xfrm>
        <a:graphic>
          <a:graphicData uri="http://schemas.openxmlformats.org/presentationml/2006/ole">
            <mc:AlternateContent xmlns:mc="http://schemas.openxmlformats.org/markup-compatibility/2006">
              <mc:Choice xmlns:v="urn:schemas-microsoft-com:vml" Requires="v">
                <p:oleObj spid="_x0000_s132149" name="Equation" r:id="rId13" imgW="1917700" imgH="508000" progId="Equation.3">
                  <p:embed/>
                </p:oleObj>
              </mc:Choice>
              <mc:Fallback>
                <p:oleObj name="Equation" r:id="rId13" imgW="1917700" imgH="5080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5562600"/>
                        <a:ext cx="2311879"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I-V Equation and Current Density Plot</a:t>
            </a:r>
            <a:endParaRPr lang="en-US"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6629400" y="6400800"/>
            <a:ext cx="2133600" cy="365125"/>
          </a:xfrm>
        </p:spPr>
        <p:txBody>
          <a:bodyPr/>
          <a:lstStyle/>
          <a:p>
            <a:fld id="{967FFB9E-7543-4311-9F5E-F1B29C3A5E4E}" type="slidenum">
              <a:rPr lang="en-US" smtClean="0"/>
              <a:pPr/>
              <a:t>28</a:t>
            </a:fld>
            <a:endParaRPr lang="en-US"/>
          </a:p>
        </p:txBody>
      </p:sp>
      <p:sp>
        <p:nvSpPr>
          <p:cNvPr id="132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2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2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2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2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2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2107" name="Object 11"/>
          <p:cNvGraphicFramePr>
            <a:graphicFrameLocks noChangeAspect="1"/>
          </p:cNvGraphicFramePr>
          <p:nvPr/>
        </p:nvGraphicFramePr>
        <p:xfrm>
          <a:off x="304800" y="4114800"/>
          <a:ext cx="2311879" cy="609600"/>
        </p:xfrm>
        <a:graphic>
          <a:graphicData uri="http://schemas.openxmlformats.org/presentationml/2006/ole">
            <mc:AlternateContent xmlns:mc="http://schemas.openxmlformats.org/markup-compatibility/2006">
              <mc:Choice xmlns:v="urn:schemas-microsoft-com:vml" Requires="v">
                <p:oleObj spid="_x0000_s133166" name="Equation" r:id="rId3" imgW="1917700" imgH="508000" progId="Equation.3">
                  <p:embed/>
                </p:oleObj>
              </mc:Choice>
              <mc:Fallback>
                <p:oleObj name="Equation" r:id="rId3" imgW="1917700" imgH="5080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14800"/>
                        <a:ext cx="2311879"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28" name="Object 8"/>
          <p:cNvGraphicFramePr>
            <a:graphicFrameLocks noChangeAspect="1"/>
          </p:cNvGraphicFramePr>
          <p:nvPr/>
        </p:nvGraphicFramePr>
        <p:xfrm>
          <a:off x="228600" y="4876800"/>
          <a:ext cx="3057525" cy="714375"/>
        </p:xfrm>
        <a:graphic>
          <a:graphicData uri="http://schemas.openxmlformats.org/presentationml/2006/ole">
            <mc:AlternateContent xmlns:mc="http://schemas.openxmlformats.org/markup-compatibility/2006">
              <mc:Choice xmlns:v="urn:schemas-microsoft-com:vml" Requires="v">
                <p:oleObj spid="_x0000_s133167" name="Equation" r:id="rId5" imgW="3060700" imgH="711200" progId="Equation.3">
                  <p:embed/>
                </p:oleObj>
              </mc:Choice>
              <mc:Fallback>
                <p:oleObj name="Equation" r:id="rId5" imgW="3060700" imgH="7112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876800"/>
                        <a:ext cx="30575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30" name="Object 10"/>
          <p:cNvGraphicFramePr>
            <a:graphicFrameLocks noChangeAspect="1"/>
          </p:cNvGraphicFramePr>
          <p:nvPr/>
        </p:nvGraphicFramePr>
        <p:xfrm>
          <a:off x="381000" y="1828800"/>
          <a:ext cx="3895725" cy="714375"/>
        </p:xfrm>
        <a:graphic>
          <a:graphicData uri="http://schemas.openxmlformats.org/presentationml/2006/ole">
            <mc:AlternateContent xmlns:mc="http://schemas.openxmlformats.org/markup-compatibility/2006">
              <mc:Choice xmlns:v="urn:schemas-microsoft-com:vml" Requires="v">
                <p:oleObj spid="_x0000_s133168" name="Equation" r:id="rId7" imgW="3898900" imgH="711200" progId="Equation.3">
                  <p:embed/>
                </p:oleObj>
              </mc:Choice>
              <mc:Fallback>
                <p:oleObj name="Equation" r:id="rId7" imgW="3898900" imgH="7112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828800"/>
                        <a:ext cx="38957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32" name="Object 12"/>
          <p:cNvGraphicFramePr>
            <a:graphicFrameLocks noChangeAspect="1"/>
          </p:cNvGraphicFramePr>
          <p:nvPr/>
        </p:nvGraphicFramePr>
        <p:xfrm>
          <a:off x="1066800" y="1143000"/>
          <a:ext cx="1981200" cy="609600"/>
        </p:xfrm>
        <a:graphic>
          <a:graphicData uri="http://schemas.openxmlformats.org/presentationml/2006/ole">
            <mc:AlternateContent xmlns:mc="http://schemas.openxmlformats.org/markup-compatibility/2006">
              <mc:Choice xmlns:v="urn:schemas-microsoft-com:vml" Requires="v">
                <p:oleObj spid="_x0000_s133169" name="Equation" r:id="rId9" imgW="1993900" imgH="609600" progId="Equation.3">
                  <p:embed/>
                </p:oleObj>
              </mc:Choice>
              <mc:Fallback>
                <p:oleObj name="Equation" r:id="rId9" imgW="1993900" imgH="60960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1143000"/>
                        <a:ext cx="1981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34" name="Rectangle 14"/>
          <p:cNvSpPr>
            <a:spLocks noChangeArrowheads="1"/>
          </p:cNvSpPr>
          <p:nvPr/>
        </p:nvSpPr>
        <p:spPr bwMode="auto">
          <a:xfrm>
            <a:off x="0" y="2667000"/>
            <a:ext cx="8382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Here, we have used the energy gap difference </a:t>
            </a:r>
            <a:r>
              <a:rPr kumimoji="0" lang="en-US" sz="16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D</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g</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g2</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g1</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From Eq. 174 we can see that the second term, representing hole current density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which is injected from p-</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GaAs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side into N-</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AlGaAs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it is quite small as it has [exp-(</a:t>
            </a:r>
            <a:r>
              <a:rPr kumimoji="0" lang="en-US" sz="16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D</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g</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term.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 pos="-4572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 a result, J ~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it is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35" name="Object 15"/>
          <p:cNvGraphicFramePr>
            <a:graphicFrameLocks noChangeAspect="1"/>
          </p:cNvGraphicFramePr>
          <p:nvPr/>
        </p:nvGraphicFramePr>
        <p:xfrm>
          <a:off x="2912785" y="3657600"/>
          <a:ext cx="5850215" cy="2771775"/>
        </p:xfrm>
        <a:graphic>
          <a:graphicData uri="http://schemas.openxmlformats.org/presentationml/2006/ole">
            <mc:AlternateContent xmlns:mc="http://schemas.openxmlformats.org/markup-compatibility/2006">
              <mc:Choice xmlns:v="urn:schemas-microsoft-com:vml" Requires="v">
                <p:oleObj spid="_x0000_s133170" name="Visio" r:id="rId11" imgW="6133380" imgH="2898200" progId="Visio.Drawing.11">
                  <p:embed/>
                </p:oleObj>
              </mc:Choice>
              <mc:Fallback>
                <p:oleObj name="Visio" r:id="rId11" imgW="6133380" imgH="2898200" progId="Visio.Drawing.11">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2785" y="3657600"/>
                        <a:ext cx="5850215" cy="277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37" name="Rectangle 17"/>
          <p:cNvSpPr>
            <a:spLocks noChangeArrowheads="1"/>
          </p:cNvSpPr>
          <p:nvPr/>
        </p:nvSpPr>
        <p:spPr bwMode="auto">
          <a:xfrm>
            <a:off x="3048000" y="6400800"/>
            <a:ext cx="3657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457200" algn="l"/>
                <a:tab pos="0" algn="l"/>
                <a:tab pos="228600" algn="l"/>
                <a:tab pos="914400" algn="l"/>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38B Current density plots.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7FFB9E-7543-4311-9F5E-F1B29C3A5E4E}" type="slidenum">
              <a:rPr lang="en-US" smtClean="0"/>
              <a:pPr/>
              <a:t>3</a:t>
            </a:fld>
            <a:endParaRPr lang="en-US"/>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11" name="Rectangle 3"/>
          <p:cNvSpPr>
            <a:spLocks noChangeArrowheads="1"/>
          </p:cNvSpPr>
          <p:nvPr/>
        </p:nvSpPr>
        <p:spPr bwMode="auto">
          <a:xfrm>
            <a:off x="381000" y="457200"/>
            <a:ext cx="8534400" cy="523220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Extraction of emitted photons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Photons have comparable energy (E=</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t>
            </a:r>
            <a:r>
              <a:rPr kumimoji="0" lang="en-US" sz="20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to electrons and holes.  However, they have very small momentum when compared to them.  As a result, photon absorption and emission, involving electrons and holes, are shown by vertical lines on the E-k diagram (or energy band diagram).  By contrast, lattice vibrations or phonons travel with the speed of sound, and have very small energy (~20 to 80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milli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electron volt).  But their momentum is comparable to that of electrons and holes.  As a result phonons play a crucial role in transitions involving photons in indirect transitions.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Extraction of generated photons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once the photons are generated they travel in different directions.  Depending on the application, sometime we want to stay inside a cavity (lasers) or move along waveguides (photonic integrated circuits) and other times we want to extract them out (light-emitting diodes, LEDs).  See the section on wave guiding layers to configure LEDs as lasers.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4"/>
          <p:cNvSpPr>
            <a:spLocks noGrp="1"/>
          </p:cNvSpPr>
          <p:nvPr>
            <p:ph type="sldNum" sz="quarter" idx="12"/>
          </p:nvPr>
        </p:nvSpPr>
        <p:spPr>
          <a:noFill/>
        </p:spPr>
        <p:txBody>
          <a:bodyPr/>
          <a:lstStyle/>
          <a:p>
            <a:fld id="{A06E4CD7-9D48-4D79-8812-5D0A838A5B2F}" type="slidenum">
              <a:rPr lang="en-US" smtClean="0"/>
              <a:pPr/>
              <a:t>4</a:t>
            </a:fld>
            <a:endParaRPr lang="en-US" smtClean="0"/>
          </a:p>
        </p:txBody>
      </p:sp>
      <p:sp>
        <p:nvSpPr>
          <p:cNvPr id="16390" name="Rectangle 5"/>
          <p:cNvSpPr>
            <a:spLocks noChangeArrowheads="1"/>
          </p:cNvSpPr>
          <p:nvPr/>
        </p:nvSpPr>
        <p:spPr bwMode="auto">
          <a:xfrm>
            <a:off x="2409825" y="2262188"/>
            <a:ext cx="9144000" cy="0"/>
          </a:xfrm>
          <a:prstGeom prst="rect">
            <a:avLst/>
          </a:prstGeom>
          <a:noFill/>
          <a:ln w="9525">
            <a:noFill/>
            <a:miter lim="800000"/>
            <a:headEnd/>
            <a:tailEnd/>
          </a:ln>
        </p:spPr>
        <p:txBody>
          <a:bodyPr>
            <a:spAutoFit/>
          </a:bodyPr>
          <a:lstStyle/>
          <a:p>
            <a:endParaRPr lang="en-US"/>
          </a:p>
        </p:txBody>
      </p:sp>
      <p:sp>
        <p:nvSpPr>
          <p:cNvPr id="16391" name="Rectangle 7"/>
          <p:cNvSpPr>
            <a:spLocks noChangeArrowheads="1"/>
          </p:cNvSpPr>
          <p:nvPr/>
        </p:nvSpPr>
        <p:spPr bwMode="auto">
          <a:xfrm>
            <a:off x="2538413" y="1800225"/>
            <a:ext cx="9144000" cy="0"/>
          </a:xfrm>
          <a:prstGeom prst="rect">
            <a:avLst/>
          </a:prstGeom>
          <a:noFill/>
          <a:ln w="9525">
            <a:noFill/>
            <a:miter lim="800000"/>
            <a:headEnd/>
            <a:tailEnd/>
          </a:ln>
        </p:spPr>
        <p:txBody>
          <a:bodyPr>
            <a:spAutoFit/>
          </a:bodyPr>
          <a:lstStyle/>
          <a:p>
            <a:endParaRPr lang="en-US"/>
          </a:p>
        </p:txBody>
      </p:sp>
      <p:sp>
        <p:nvSpPr>
          <p:cNvPr id="5124" name="Rectangle 4"/>
          <p:cNvSpPr>
            <a:spLocks noChangeArrowheads="1"/>
          </p:cNvSpPr>
          <p:nvPr/>
        </p:nvSpPr>
        <p:spPr bwMode="auto">
          <a:xfrm>
            <a:off x="381000" y="300335"/>
            <a:ext cx="8534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2.5.7 Energy band diagrams under forward and reverse biasing: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10 shows</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energy band diagrams for equilibrium, forward bias and reverse biasing conditions. We outline steps to obtain these diagrams: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 pos="-457200" algn="l"/>
              </a:tabLst>
            </a:pP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Step 1.</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Draw a straight line and call it Fermi energy under equilibrium (dashed line).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 pos="-457200" algn="l"/>
              </a:tabLst>
            </a:pP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Step 2.</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Draw two vertical lines representing junction. Note that the equilibrium width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o</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(left figure) is larger than forward bias diode (center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f</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smaller than the reverse biased diode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r</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right). </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 pos="-457200" algn="l"/>
              </a:tabLst>
            </a:pP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Step 3.</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Draw new Fermi level in the neutral p-semiconductor with respect to the n-semiconductor. There is no change in equilibrium or left figure. Under forward bias, p-region is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qV</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f</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lower </a:t>
            </a: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than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equilibrium value as shown in the center figure. In forward bias of 0.2V, p-side is positive, but the electron energy band diagram is 0.2eV below the equilibrium Fermi level.  The case is opposite in the reverse bias of -0.2V. Here, p-side is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a:t>
            </a:r>
            <a:r>
              <a:rPr kumimoji="0" lang="en-US" sz="1600" b="0" i="0" u="none" strike="noStrike" cap="none" normalizeH="0" baseline="-25000" dirty="0" err="1" smtClean="0">
                <a:ln>
                  <a:noFill/>
                </a:ln>
                <a:solidFill>
                  <a:schemeClr val="tx1"/>
                </a:solidFill>
                <a:effectLst/>
                <a:latin typeface="Times New Roman" pitchFamily="18" charset="0"/>
                <a:ea typeface="Times New Roman" pitchFamily="18" charset="0"/>
                <a:cs typeface="Times New Roman" pitchFamily="18" charset="0"/>
              </a:rPr>
              <a:t>r</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-0.2V negative with respect to n-side, but the new Fermi level is 0.2eV higher than the equilibrium level.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 pos="-457200" algn="l"/>
              </a:tabLst>
            </a:pP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Step 4.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Draw valence band and conduction band on the p-side using new Fermi level.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 pos="-457200" algn="l"/>
              </a:tabLst>
            </a:pP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Step 5.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Join conduction bands and valence bands between the two vertical lines.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6" name="Object 6"/>
          <p:cNvGraphicFramePr>
            <a:graphicFrameLocks noChangeAspect="1"/>
          </p:cNvGraphicFramePr>
          <p:nvPr/>
        </p:nvGraphicFramePr>
        <p:xfrm>
          <a:off x="1066799" y="3886200"/>
          <a:ext cx="6297123" cy="2714625"/>
        </p:xfrm>
        <a:graphic>
          <a:graphicData uri="http://schemas.openxmlformats.org/presentationml/2006/ole">
            <mc:AlternateContent xmlns:mc="http://schemas.openxmlformats.org/markup-compatibility/2006">
              <mc:Choice xmlns:v="urn:schemas-microsoft-com:vml" Requires="v">
                <p:oleObj spid="_x0000_s5133" name="Visio" r:id="rId4" imgW="7479923" imgH="3230404" progId="Visio.Drawing.11">
                  <p:embed/>
                </p:oleObj>
              </mc:Choice>
              <mc:Fallback>
                <p:oleObj name="Visio" r:id="rId4" imgW="7479923" imgH="3230404" progId="Visio.Drawing.1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799" y="3886200"/>
                        <a:ext cx="6297123" cy="271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7FFB9E-7543-4311-9F5E-F1B29C3A5E4E}" type="slidenum">
              <a:rPr lang="en-US" smtClean="0"/>
              <a:pPr/>
              <a:t>5</a:t>
            </a:fld>
            <a:endParaRPr lang="en-US"/>
          </a:p>
        </p:txBody>
      </p:sp>
      <p:sp>
        <p:nvSpPr>
          <p:cNvPr id="97281" name="Rectangle 1"/>
          <p:cNvSpPr>
            <a:spLocks noChangeArrowheads="1"/>
          </p:cNvSpPr>
          <p:nvPr/>
        </p:nvSpPr>
        <p:spPr bwMode="auto">
          <a:xfrm>
            <a:off x="381000" y="381000"/>
            <a:ext cx="8077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2.5.4Alternate approach to derive I-V equation using stored charge: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this approach, the charge stored in the p- and n-regions is computed. The current is stored charge divided by the average lifetime of the injected minority electrons in the p-region of the n-p diode.  In an n-p diode,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t</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2" name="Rectangle 2"/>
          <p:cNvSpPr>
            <a:spLocks noChangeArrowheads="1"/>
          </p:cNvSpPr>
          <p:nvPr/>
        </p:nvSpPr>
        <p:spPr bwMode="auto">
          <a:xfrm>
            <a:off x="533400" y="1752600"/>
            <a:ext cx="7848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here,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the excess minority charge stored in the p-region. Current I</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obtained by integrating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a:t>
            </a:r>
            <a:r>
              <a:rPr kumimoji="0" lang="en-US" sz="16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d</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 [to find charge</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a:t>
            </a:r>
            <a:r>
              <a:rPr kumimoji="0" lang="en-US" sz="16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diving by life time </a:t>
            </a:r>
            <a:r>
              <a:rPr kumimoji="0" lang="en-US" sz="1600" b="0" i="0" u="none" strike="noStrike" cap="none" normalizeH="0" baseline="0" dirty="0" smtClean="0">
                <a:ln>
                  <a:noFill/>
                </a:ln>
                <a:solidFill>
                  <a:schemeClr val="tx1"/>
                </a:solidFill>
                <a:effectLst/>
                <a:latin typeface="Symbol" pitchFamily="18" charset="2"/>
                <a:ea typeface="Times New Roman" pitchFamily="18" charset="0"/>
                <a:cs typeface="Times New Roman" pitchFamily="18" charset="0"/>
              </a:rPr>
              <a:t>t</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n</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7283" name="Picture 3"/>
          <p:cNvPicPr>
            <a:picLocks noChangeAspect="1" noChangeArrowheads="1"/>
          </p:cNvPicPr>
          <p:nvPr/>
        </p:nvPicPr>
        <p:blipFill>
          <a:blip r:embed="rId2" cstate="print"/>
          <a:srcRect/>
          <a:stretch>
            <a:fillRect/>
          </a:stretch>
        </p:blipFill>
        <p:spPr bwMode="auto">
          <a:xfrm>
            <a:off x="304800" y="2409825"/>
            <a:ext cx="7724775" cy="44481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7FFB9E-7543-4311-9F5E-F1B29C3A5E4E}" type="slidenum">
              <a:rPr lang="en-US" smtClean="0"/>
              <a:pPr/>
              <a:t>6</a:t>
            </a:fld>
            <a:endParaRPr lang="en-US"/>
          </a:p>
        </p:txBody>
      </p:sp>
      <p:pic>
        <p:nvPicPr>
          <p:cNvPr id="101378" name="Picture 2"/>
          <p:cNvPicPr>
            <a:picLocks noChangeAspect="1" noChangeArrowheads="1"/>
          </p:cNvPicPr>
          <p:nvPr/>
        </p:nvPicPr>
        <p:blipFill>
          <a:blip r:embed="rId2" cstate="print"/>
          <a:srcRect/>
          <a:stretch>
            <a:fillRect/>
          </a:stretch>
        </p:blipFill>
        <p:spPr bwMode="auto">
          <a:xfrm>
            <a:off x="981075" y="1743075"/>
            <a:ext cx="7181850" cy="33718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b="1" dirty="0" smtClean="0">
                <a:latin typeface="Times New Roman" pitchFamily="18" charset="0"/>
                <a:cs typeface="Times New Roman" pitchFamily="18" charset="0"/>
              </a:rPr>
              <a:t>2.5.5 Diffusion capacitance</a:t>
            </a:r>
            <a:r>
              <a:rPr lang="en-US" sz="18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When the diode is forward biased, the stored minority carrier charges in the neutral regions varies with the applied voltage, and contribute to a capacitive component known as diffusion capacitance </a:t>
            </a:r>
            <a:r>
              <a:rPr lang="en-US" sz="1600" dirty="0" err="1" smtClean="0">
                <a:latin typeface="Times New Roman" pitchFamily="18" charset="0"/>
                <a:cs typeface="Times New Roman" pitchFamily="18" charset="0"/>
              </a:rPr>
              <a:t>C</a:t>
            </a:r>
            <a:r>
              <a:rPr lang="en-US" sz="1600" baseline="-25000" dirty="0" err="1" smtClean="0">
                <a:latin typeface="Times New Roman" pitchFamily="18" charset="0"/>
                <a:cs typeface="Times New Roman" pitchFamily="18" charset="0"/>
              </a:rPr>
              <a:t>diff</a:t>
            </a:r>
            <a:r>
              <a:rPr lang="en-US" sz="1600" dirty="0" smtClean="0">
                <a:latin typeface="Times New Roman" pitchFamily="18" charset="0"/>
                <a:cs typeface="Times New Roman" pitchFamily="18" charset="0"/>
              </a:rPr>
              <a:t>.  </a:t>
            </a:r>
            <a:br>
              <a:rPr lang="en-US" sz="1600" dirty="0" smtClean="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967FFB9E-7543-4311-9F5E-F1B29C3A5E4E}" type="slidenum">
              <a:rPr lang="en-US" smtClean="0"/>
              <a:pPr/>
              <a:t>7</a:t>
            </a:fld>
            <a:endParaRPr lang="en-US"/>
          </a:p>
        </p:txBody>
      </p:sp>
      <p:pic>
        <p:nvPicPr>
          <p:cNvPr id="102402" name="Picture 2"/>
          <p:cNvPicPr>
            <a:picLocks noChangeAspect="1" noChangeArrowheads="1"/>
          </p:cNvPicPr>
          <p:nvPr/>
        </p:nvPicPr>
        <p:blipFill>
          <a:blip r:embed="rId2" cstate="print"/>
          <a:srcRect/>
          <a:stretch>
            <a:fillRect/>
          </a:stretch>
        </p:blipFill>
        <p:spPr bwMode="auto">
          <a:xfrm>
            <a:off x="1100138" y="1247775"/>
            <a:ext cx="6943725" cy="43624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7FFB9E-7543-4311-9F5E-F1B29C3A5E4E}" type="slidenum">
              <a:rPr lang="en-US" smtClean="0"/>
              <a:pPr/>
              <a:t>8</a:t>
            </a:fld>
            <a:endParaRPr lang="en-US"/>
          </a:p>
        </p:txBody>
      </p:sp>
      <p:pic>
        <p:nvPicPr>
          <p:cNvPr id="103426" name="Picture 2"/>
          <p:cNvPicPr>
            <a:picLocks noChangeAspect="1" noChangeArrowheads="1"/>
          </p:cNvPicPr>
          <p:nvPr/>
        </p:nvPicPr>
        <p:blipFill>
          <a:blip r:embed="rId2" cstate="print"/>
          <a:srcRect/>
          <a:stretch>
            <a:fillRect/>
          </a:stretch>
        </p:blipFill>
        <p:spPr bwMode="auto">
          <a:xfrm>
            <a:off x="381000" y="533400"/>
            <a:ext cx="6434137" cy="6027606"/>
          </a:xfrm>
          <a:prstGeom prst="rect">
            <a:avLst/>
          </a:prstGeom>
          <a:noFill/>
          <a:ln w="9525">
            <a:noFill/>
            <a:miter lim="800000"/>
            <a:headEnd/>
            <a:tailEnd/>
          </a:ln>
        </p:spPr>
      </p:pic>
      <p:sp>
        <p:nvSpPr>
          <p:cNvPr id="2" name="Title 1"/>
          <p:cNvSpPr>
            <a:spLocks noGrp="1"/>
          </p:cNvSpPr>
          <p:nvPr>
            <p:ph type="title"/>
          </p:nvPr>
        </p:nvSpPr>
        <p:spPr>
          <a:xfrm>
            <a:off x="304800" y="0"/>
            <a:ext cx="8534400" cy="533400"/>
          </a:xfrm>
        </p:spPr>
        <p:txBody>
          <a:bodyPr>
            <a:normAutofit/>
          </a:bodyPr>
          <a:lstStyle/>
          <a:p>
            <a:pPr algn="l"/>
            <a:r>
              <a:rPr lang="en-US" sz="2400" dirty="0" smtClean="0">
                <a:latin typeface="Times New Roman" pitchFamily="18" charset="0"/>
                <a:cs typeface="Times New Roman" pitchFamily="18" charset="0"/>
              </a:rPr>
              <a:t>Junction width and Junction Capacitance p.106</a:t>
            </a:r>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7FFB9E-7543-4311-9F5E-F1B29C3A5E4E}" type="slidenum">
              <a:rPr lang="en-US" smtClean="0"/>
              <a:pPr/>
              <a:t>9</a:t>
            </a:fld>
            <a:endParaRPr lang="en-US"/>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4449" name="Object 1"/>
          <p:cNvGraphicFramePr>
            <a:graphicFrameLocks noChangeAspect="1"/>
          </p:cNvGraphicFramePr>
          <p:nvPr>
            <p:extLst>
              <p:ext uri="{D42A27DB-BD31-4B8C-83A1-F6EECF244321}">
                <p14:modId xmlns:p14="http://schemas.microsoft.com/office/powerpoint/2010/main" val="1830869095"/>
              </p:ext>
            </p:extLst>
          </p:nvPr>
        </p:nvGraphicFramePr>
        <p:xfrm>
          <a:off x="3124200" y="304800"/>
          <a:ext cx="2533650" cy="523875"/>
        </p:xfrm>
        <a:graphic>
          <a:graphicData uri="http://schemas.openxmlformats.org/presentationml/2006/ole">
            <mc:AlternateContent xmlns:mc="http://schemas.openxmlformats.org/markup-compatibility/2006">
              <mc:Choice xmlns:v="urn:schemas-microsoft-com:vml" Requires="v">
                <p:oleObj spid="_x0000_s104473" name="Equation" r:id="rId3" imgW="2540000" imgH="508000" progId="Equation.3">
                  <p:embed/>
                </p:oleObj>
              </mc:Choice>
              <mc:Fallback>
                <p:oleObj name="Equation" r:id="rId3" imgW="2540000" imgH="5080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04800"/>
                        <a:ext cx="25336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1" name="Rectangle 3"/>
          <p:cNvSpPr>
            <a:spLocks noChangeArrowheads="1"/>
          </p:cNvSpPr>
          <p:nvPr/>
        </p:nvSpPr>
        <p:spPr bwMode="auto">
          <a:xfrm>
            <a:off x="60960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Substituting Eq. 40A for </a:t>
            </a:r>
            <a:r>
              <a:rPr kumimoji="0" lang="en-US"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a:t>
            </a:r>
            <a:r>
              <a:rPr kumimoji="0" lang="en-US" sz="1200"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o</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we get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52" name="Rectangle 4"/>
          <p:cNvSpPr>
            <a:spLocks noChangeArrowheads="1"/>
          </p:cNvSpPr>
          <p:nvPr/>
        </p:nvSpPr>
        <p:spPr bwMode="auto">
          <a:xfrm>
            <a:off x="304800" y="875527"/>
            <a:ext cx="2514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under forward bias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453" name="Picture 5"/>
          <p:cNvPicPr>
            <a:picLocks noChangeAspect="1" noChangeArrowheads="1"/>
          </p:cNvPicPr>
          <p:nvPr/>
        </p:nvPicPr>
        <p:blipFill>
          <a:blip r:embed="rId5" cstate="print"/>
          <a:srcRect/>
          <a:stretch>
            <a:fillRect/>
          </a:stretch>
        </p:blipFill>
        <p:spPr bwMode="auto">
          <a:xfrm>
            <a:off x="228600" y="1182542"/>
            <a:ext cx="7581900" cy="3067050"/>
          </a:xfrm>
          <a:prstGeom prst="rect">
            <a:avLst/>
          </a:prstGeom>
          <a:noFill/>
          <a:ln w="9525">
            <a:noFill/>
            <a:miter lim="800000"/>
            <a:headEnd/>
            <a:tailEnd/>
          </a:ln>
        </p:spPr>
      </p:pic>
      <p:sp>
        <p:nvSpPr>
          <p:cNvPr id="1044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4454" name="Object 6"/>
          <p:cNvGraphicFramePr>
            <a:graphicFrameLocks noChangeAspect="1"/>
          </p:cNvGraphicFramePr>
          <p:nvPr>
            <p:extLst>
              <p:ext uri="{D42A27DB-BD31-4B8C-83A1-F6EECF244321}">
                <p14:modId xmlns:p14="http://schemas.microsoft.com/office/powerpoint/2010/main" val="644572834"/>
              </p:ext>
            </p:extLst>
          </p:nvPr>
        </p:nvGraphicFramePr>
        <p:xfrm>
          <a:off x="6351117" y="5266564"/>
          <a:ext cx="2918765" cy="1600200"/>
        </p:xfrm>
        <a:graphic>
          <a:graphicData uri="http://schemas.openxmlformats.org/presentationml/2006/ole">
            <mc:AlternateContent xmlns:mc="http://schemas.openxmlformats.org/markup-compatibility/2006">
              <mc:Choice xmlns:v="urn:schemas-microsoft-com:vml" Requires="v">
                <p:oleObj spid="_x0000_s104474" name="Visio" r:id="rId6" imgW="4186965" imgH="2297855" progId="Visio.Drawing.11">
                  <p:embed/>
                </p:oleObj>
              </mc:Choice>
              <mc:Fallback>
                <p:oleObj name="Visio" r:id="rId6" imgW="4186965" imgH="2297855" progId="Visio.Drawing.11">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117" y="5266564"/>
                        <a:ext cx="2918765"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457200" y="4331580"/>
            <a:ext cx="8305800" cy="338554"/>
          </a:xfrm>
          <a:prstGeom prst="rect">
            <a:avLst/>
          </a:prstGeom>
        </p:spPr>
        <p:txBody>
          <a:bodyPr wrap="square">
            <a:spAutoFit/>
          </a:bodyPr>
          <a:lstStyle/>
          <a:p>
            <a:pPr algn="just">
              <a:tabLst>
                <a:tab pos="-914400" algn="l"/>
                <a:tab pos="-457200" algn="l"/>
              </a:tabLst>
            </a:pPr>
            <a:r>
              <a:rPr lang="en-US" sz="1600" b="1" spc="-15" dirty="0">
                <a:latin typeface="Times New Roman" panose="02020603050405020304" pitchFamily="18" charset="0"/>
                <a:ea typeface="Times New Roman" panose="02020603050405020304" pitchFamily="18" charset="0"/>
                <a:cs typeface="Times New Roman" panose="02020603050405020304" pitchFamily="18" charset="0"/>
              </a:rPr>
              <a:t>Diffusion Capacitance-Method I:</a:t>
            </a:r>
            <a:r>
              <a:rPr lang="en-US" sz="1600" spc="-15" dirty="0">
                <a:latin typeface="Times New Roman" panose="02020603050405020304" pitchFamily="18" charset="0"/>
                <a:ea typeface="Times New Roman" panose="02020603050405020304" pitchFamily="18" charset="0"/>
                <a:cs typeface="Times New Roman" panose="02020603050405020304" pitchFamily="18" charset="0"/>
              </a:rPr>
              <a:t> Low frequency diffusion capacitance in an n-p </a:t>
            </a:r>
            <a:r>
              <a:rPr lang="en-US" sz="1600" spc="-15" dirty="0" smtClean="0">
                <a:latin typeface="Times New Roman" panose="02020603050405020304" pitchFamily="18" charset="0"/>
                <a:ea typeface="Times New Roman" panose="02020603050405020304" pitchFamily="18" charset="0"/>
                <a:cs typeface="Times New Roman" panose="02020603050405020304" pitchFamily="18" charset="0"/>
              </a:rPr>
              <a:t>diode (page 119)</a:t>
            </a:r>
            <a:endParaRPr lang="en-US" sz="1600" dirty="0">
              <a:effectLst/>
              <a:latin typeface="CG Times 12pt"/>
              <a:ea typeface="Times New Roman" panose="02020603050405020304" pitchFamily="18" charset="0"/>
              <a:cs typeface="Times New Roman" panose="02020603050405020304" pitchFamily="18" charset="0"/>
            </a:endParaRPr>
          </a:p>
        </p:txBody>
      </p:sp>
      <p:sp>
        <p:nvSpPr>
          <p:cNvPr id="4" name="Rectangle 14"/>
          <p:cNvSpPr>
            <a:spLocks noChangeArrowheads="1"/>
          </p:cNvSpPr>
          <p:nvPr/>
        </p:nvSpPr>
        <p:spPr bwMode="auto">
          <a:xfrm>
            <a:off x="1204261" y="4711119"/>
            <a:ext cx="4724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C</a:t>
            </a:r>
            <a:r>
              <a:rPr kumimoji="0" lang="en-US" sz="1200" b="0" i="0" u="none" strike="noStrike" cap="none" normalizeH="0" baseline="-30000" dirty="0" err="1" smtClean="0" bmk="">
                <a:ln>
                  <a:noFill/>
                </a:ln>
                <a:solidFill>
                  <a:schemeClr val="tx1"/>
                </a:solidFill>
                <a:effectLst/>
                <a:latin typeface="Arial" panose="020B0604020202020204" pitchFamily="34" charset="0"/>
                <a:ea typeface="Times New Roman" panose="02020603050405020304" pitchFamily="18" charset="0"/>
              </a:rPr>
              <a:t>diff</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29304664"/>
              </p:ext>
            </p:extLst>
          </p:nvPr>
        </p:nvGraphicFramePr>
        <p:xfrm>
          <a:off x="1660162" y="4603398"/>
          <a:ext cx="733425" cy="386788"/>
        </p:xfrm>
        <a:graphic>
          <a:graphicData uri="http://schemas.openxmlformats.org/presentationml/2006/ole">
            <mc:AlternateContent xmlns:mc="http://schemas.openxmlformats.org/markup-compatibility/2006">
              <mc:Choice xmlns:v="urn:schemas-microsoft-com:vml" Requires="v">
                <p:oleObj spid="_x0000_s104475" name="Equation" r:id="rId8" imgW="736280" imgH="393529" progId="Equation.3">
                  <p:embed/>
                </p:oleObj>
              </mc:Choice>
              <mc:Fallback>
                <p:oleObj name="Equation" r:id="rId8" imgW="736280" imgH="393529"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0162" y="4603398"/>
                        <a:ext cx="733425" cy="386788"/>
                      </a:xfrm>
                      <a:prstGeom prst="rect">
                        <a:avLst/>
                      </a:prstGeom>
                      <a:noFill/>
                    </p:spPr>
                  </p:pic>
                </p:oleObj>
              </mc:Fallback>
            </mc:AlternateContent>
          </a:graphicData>
        </a:graphic>
      </p:graphicFrame>
      <p:sp>
        <p:nvSpPr>
          <p:cNvPr id="6" name="Rectangle 15"/>
          <p:cNvSpPr>
            <a:spLocks noChangeArrowheads="1"/>
          </p:cNvSpPr>
          <p:nvPr/>
        </p:nvSpPr>
        <p:spPr bwMode="auto">
          <a:xfrm>
            <a:off x="-3733800" y="49004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(86)</a:t>
            </a:r>
            <a:endParaRPr kumimoji="0" lang="en-US"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3352800" y="4603313"/>
            <a:ext cx="4019370" cy="369332"/>
          </a:xfrm>
          <a:prstGeom prst="rect">
            <a:avLst/>
          </a:prstGeom>
        </p:spPr>
        <p:txBody>
          <a:bodyPr wrap="none">
            <a:spAutoFit/>
          </a:bodyPr>
          <a:lstStyle/>
          <a:p>
            <a:r>
              <a:rPr lang="en-US" spc="-15" dirty="0">
                <a:latin typeface="Times New Roman" panose="02020603050405020304" pitchFamily="18" charset="0"/>
                <a:ea typeface="Times New Roman" panose="02020603050405020304" pitchFamily="18" charset="0"/>
                <a:cs typeface="Times New Roman" panose="02020603050405020304" pitchFamily="18" charset="0"/>
              </a:rPr>
              <a:t>Diffusion Capacitance- Method II</a:t>
            </a:r>
            <a:r>
              <a:rPr lang="en-US" spc="-15" dirty="0" smtClean="0">
                <a:latin typeface="Times New Roman" panose="02020603050405020304" pitchFamily="18" charset="0"/>
                <a:ea typeface="Times New Roman" panose="02020603050405020304" pitchFamily="18" charset="0"/>
                <a:cs typeface="Times New Roman" panose="02020603050405020304" pitchFamily="18" charset="0"/>
              </a:rPr>
              <a:t>: Eq. 91 </a:t>
            </a:r>
            <a:endParaRPr lang="en-US" dirty="0">
              <a:effectLst/>
              <a:latin typeface="CG Times 12pt"/>
              <a:ea typeface="Times New Roman" panose="02020603050405020304" pitchFamily="18" charset="0"/>
              <a:cs typeface="Times New Roman" panose="02020603050405020304" pitchFamily="18" charset="0"/>
            </a:endParaRPr>
          </a:p>
        </p:txBody>
      </p:sp>
      <p:sp>
        <p:nvSpPr>
          <p:cNvPr id="8" name="Rectangle 7"/>
          <p:cNvSpPr/>
          <p:nvPr/>
        </p:nvSpPr>
        <p:spPr>
          <a:xfrm>
            <a:off x="591197" y="4918630"/>
            <a:ext cx="8296275" cy="369332"/>
          </a:xfrm>
          <a:prstGeom prst="rect">
            <a:avLst/>
          </a:prstGeom>
        </p:spPr>
        <p:txBody>
          <a:bodyPr wrap="square">
            <a:spAutoFit/>
          </a:bodyPr>
          <a:lstStyle/>
          <a:p>
            <a:pPr algn="just">
              <a:tabLst>
                <a:tab pos="-914400" algn="l"/>
                <a:tab pos="-457200" algn="l"/>
              </a:tabLst>
            </a:pPr>
            <a:r>
              <a:rPr lang="en-US" spc="-15" dirty="0">
                <a:latin typeface="Times New Roman" panose="02020603050405020304" pitchFamily="18" charset="0"/>
                <a:ea typeface="Times New Roman" panose="02020603050405020304" pitchFamily="18" charset="0"/>
                <a:cs typeface="Times New Roman" panose="02020603050405020304" pitchFamily="18" charset="0"/>
              </a:rPr>
              <a:t>Y(</a:t>
            </a:r>
            <a:r>
              <a:rPr lang="en-US" spc="-15" dirty="0" err="1">
                <a:latin typeface="Times New Roman" panose="02020603050405020304" pitchFamily="18" charset="0"/>
                <a:ea typeface="Times New Roman" panose="02020603050405020304" pitchFamily="18" charset="0"/>
                <a:cs typeface="Times New Roman" panose="02020603050405020304" pitchFamily="18" charset="0"/>
              </a:rPr>
              <a:t>j</a:t>
            </a:r>
            <a:r>
              <a:rPr lang="en-US" spc="-15" dirty="0" err="1">
                <a:latin typeface="Symbol" panose="05050102010706020507" pitchFamily="18" charset="2"/>
                <a:ea typeface="Times New Roman" panose="02020603050405020304" pitchFamily="18" charset="0"/>
                <a:cs typeface="Times New Roman" panose="02020603050405020304" pitchFamily="18" charset="0"/>
              </a:rPr>
              <a:t>w</a:t>
            </a:r>
            <a:r>
              <a:rPr lang="en-US"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q[(</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no</a:t>
            </a:r>
            <a:r>
              <a:rPr lang="en-US" dirty="0">
                <a:latin typeface="Times New Roman" panose="02020603050405020304" pitchFamily="18" charset="0"/>
                <a:ea typeface="Times New Roman" panose="02020603050405020304" pitchFamily="18" charset="0"/>
                <a:cs typeface="Times New Roman" panose="02020603050405020304" pitchFamily="18" charset="0"/>
              </a:rPr>
              <a:t> (1+j</a:t>
            </a:r>
            <a:r>
              <a:rPr lang="en-US" dirty="0">
                <a:latin typeface="Symbol" panose="05050102010706020507" pitchFamily="18" charset="2"/>
                <a:ea typeface="Times New Roman" panose="02020603050405020304" pitchFamily="18" charset="0"/>
                <a:cs typeface="Times New Roman" panose="02020603050405020304" pitchFamily="18" charset="0"/>
              </a:rPr>
              <a:t>wt</a:t>
            </a:r>
            <a:r>
              <a:rPr lang="en-US" baseline="-25000" dirty="0">
                <a:latin typeface="Times New Roman" panose="02020603050405020304" pitchFamily="18" charset="0"/>
                <a:ea typeface="Times New Roman" panose="02020603050405020304" pitchFamily="18" charset="0"/>
                <a:cs typeface="Times New Roman" panose="02020603050405020304" pitchFamily="18" charset="0"/>
              </a:rPr>
              <a:t>p</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1/2</a:t>
            </a:r>
            <a:r>
              <a:rPr lang="en-US" dirty="0">
                <a:latin typeface="Times New Roman" panose="02020603050405020304" pitchFamily="18" charset="0"/>
                <a:ea typeface="Times New Roman" panose="02020603050405020304" pitchFamily="18" charset="0"/>
                <a:cs typeface="Times New Roman" panose="02020603050405020304" pitchFamily="18" charset="0"/>
              </a:rPr>
              <a:t> + q(</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dirty="0">
                <a:latin typeface="Times New Roman" panose="02020603050405020304" pitchFamily="18" charset="0"/>
                <a:ea typeface="Times New Roman" panose="02020603050405020304" pitchFamily="18" charset="0"/>
                <a:cs typeface="Times New Roman" panose="02020603050405020304" pitchFamily="18" charset="0"/>
              </a:rPr>
              <a:t>/L</a:t>
            </a:r>
            <a:r>
              <a:rPr lang="en-US" baseline="-25000" dirty="0">
                <a:latin typeface="Times New Roman" panose="02020603050405020304" pitchFamily="18" charset="0"/>
                <a:ea typeface="Times New Roman" panose="02020603050405020304" pitchFamily="18" charset="0"/>
                <a:cs typeface="Times New Roman" panose="02020603050405020304" pitchFamily="18" charset="0"/>
              </a:rPr>
              <a:t>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baseline="-25000" dirty="0" err="1">
                <a:latin typeface="Times New Roman" panose="02020603050405020304" pitchFamily="18" charset="0"/>
                <a:ea typeface="Times New Roman" panose="02020603050405020304" pitchFamily="18" charset="0"/>
                <a:cs typeface="Times New Roman" panose="02020603050405020304" pitchFamily="18" charset="0"/>
              </a:rPr>
              <a:t>po</a:t>
            </a:r>
            <a:r>
              <a:rPr lang="en-US" dirty="0">
                <a:latin typeface="Times New Roman" panose="02020603050405020304" pitchFamily="18" charset="0"/>
                <a:ea typeface="Times New Roman" panose="02020603050405020304" pitchFamily="18" charset="0"/>
                <a:cs typeface="Times New Roman" panose="02020603050405020304" pitchFamily="18" charset="0"/>
              </a:rPr>
              <a:t> (1+j</a:t>
            </a:r>
            <a:r>
              <a:rPr lang="en-US" dirty="0">
                <a:latin typeface="Symbol" panose="05050102010706020507" pitchFamily="18" charset="2"/>
                <a:ea typeface="Times New Roman" panose="02020603050405020304" pitchFamily="18" charset="0"/>
                <a:cs typeface="Times New Roman" panose="02020603050405020304" pitchFamily="18" charset="0"/>
              </a:rPr>
              <a:t>wt</a:t>
            </a:r>
            <a:r>
              <a:rPr lang="en-US" baseline="-25000" dirty="0">
                <a:latin typeface="Times New Roman" panose="02020603050405020304" pitchFamily="18" charset="0"/>
                <a:ea typeface="Times New Roman" panose="02020603050405020304" pitchFamily="18" charset="0"/>
                <a:cs typeface="Times New Roman" panose="02020603050405020304" pitchFamily="18" charset="0"/>
              </a:rPr>
              <a:t>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1/2</a:t>
            </a:r>
            <a:r>
              <a:rPr lang="en-US" dirty="0">
                <a:latin typeface="Times New Roman" panose="02020603050405020304" pitchFamily="18" charset="0"/>
                <a:ea typeface="Times New Roman" panose="02020603050405020304" pitchFamily="18" charset="0"/>
                <a:cs typeface="Times New Roman" panose="02020603050405020304" pitchFamily="18" charset="0"/>
              </a:rPr>
              <a:t> ](1/v1+ q/</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kT</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pc="-15" dirty="0">
                <a:latin typeface="Times New Roman" panose="02020603050405020304" pitchFamily="18" charset="0"/>
                <a:ea typeface="Times New Roman" panose="02020603050405020304" pitchFamily="18" charset="0"/>
                <a:cs typeface="Times New Roman" panose="02020603050405020304" pitchFamily="18" charset="0"/>
              </a:rPr>
              <a:t> 	(91)</a:t>
            </a:r>
            <a:endParaRPr lang="en-US" dirty="0">
              <a:effectLst/>
              <a:latin typeface="CG Times 12pt"/>
              <a:ea typeface="Times New Roman" panose="02020603050405020304" pitchFamily="18" charset="0"/>
              <a:cs typeface="Times New Roman" panose="02020603050405020304" pitchFamily="18" charset="0"/>
            </a:endParaRPr>
          </a:p>
        </p:txBody>
      </p:sp>
      <p:sp>
        <p:nvSpPr>
          <p:cNvPr id="9" name="Rectangle 8"/>
          <p:cNvSpPr/>
          <p:nvPr/>
        </p:nvSpPr>
        <p:spPr>
          <a:xfrm>
            <a:off x="838200" y="5330989"/>
            <a:ext cx="3406702" cy="369332"/>
          </a:xfrm>
          <a:prstGeom prst="rect">
            <a:avLst/>
          </a:prstGeom>
        </p:spPr>
        <p:txBody>
          <a:bodyPr wrap="none">
            <a:spAutoFit/>
          </a:bodyPr>
          <a:lstStyle/>
          <a:p>
            <a:r>
              <a:rPr lang="en-US" b="1" spc="-15" dirty="0">
                <a:latin typeface="Times New Roman" panose="02020603050405020304" pitchFamily="18" charset="0"/>
                <a:ea typeface="Times New Roman" panose="02020603050405020304" pitchFamily="18" charset="0"/>
              </a:rPr>
              <a:t>2.5.5.1 Circuit Model for Diodes:</a:t>
            </a:r>
            <a:r>
              <a:rPr lang="en-US" spc="-15" dirty="0">
                <a:latin typeface="Times New Roman" panose="02020603050405020304" pitchFamily="18" charset="0"/>
                <a:ea typeface="Times New Roman" panose="02020603050405020304" pitchFamily="18" charset="0"/>
              </a:rPr>
              <a:t> </a:t>
            </a:r>
            <a:endParaRPr lang="en-US" dirty="0"/>
          </a:p>
        </p:txBody>
      </p:sp>
      <p:sp>
        <p:nvSpPr>
          <p:cNvPr id="10" name="Rectangle 9"/>
          <p:cNvSpPr/>
          <p:nvPr/>
        </p:nvSpPr>
        <p:spPr>
          <a:xfrm>
            <a:off x="591197" y="5714061"/>
            <a:ext cx="4963859" cy="369332"/>
          </a:xfrm>
          <a:prstGeom prst="rect">
            <a:avLst/>
          </a:prstGeom>
        </p:spPr>
        <p:txBody>
          <a:bodyPr wrap="none">
            <a:spAutoFit/>
          </a:bodyPr>
          <a:lstStyle/>
          <a:p>
            <a:r>
              <a:rPr lang="en-US" spc="-15" dirty="0" smtClean="0">
                <a:latin typeface="Times New Roman" panose="02020603050405020304" pitchFamily="18" charset="0"/>
                <a:ea typeface="Times New Roman" panose="02020603050405020304" pitchFamily="18" charset="0"/>
              </a:rPr>
              <a:t>Conductance G</a:t>
            </a:r>
            <a:r>
              <a:rPr lang="en-US" spc="-15" baseline="-25000" dirty="0" smtClean="0">
                <a:latin typeface="Times New Roman" panose="02020603050405020304" pitchFamily="18" charset="0"/>
                <a:ea typeface="Times New Roman" panose="02020603050405020304" pitchFamily="18" charset="0"/>
              </a:rPr>
              <a:t>D</a:t>
            </a:r>
            <a:r>
              <a:rPr lang="en-US" spc="-15" dirty="0" smtClean="0">
                <a:latin typeface="Times New Roman" panose="02020603050405020304" pitchFamily="18" charset="0"/>
                <a:ea typeface="Times New Roman" panose="02020603050405020304" pitchFamily="18" charset="0"/>
              </a:rPr>
              <a:t> may be added with ac resistance r</a:t>
            </a:r>
            <a:r>
              <a:rPr lang="en-US" spc="-15" baseline="-25000" dirty="0" smtClean="0">
                <a:latin typeface="Times New Roman" panose="02020603050405020304" pitchFamily="18" charset="0"/>
                <a:ea typeface="Times New Roman" panose="02020603050405020304" pitchFamily="18" charset="0"/>
              </a:rPr>
              <a:t>e</a:t>
            </a:r>
            <a:r>
              <a:rPr lang="en-US" spc="-15" dirty="0" smtClean="0">
                <a:latin typeface="Times New Roman" panose="02020603050405020304" pitchFamily="18" charset="0"/>
                <a:ea typeface="Times New Roman" panose="02020603050405020304" pitchFamily="18" charset="0"/>
              </a:rPr>
              <a:t> </a:t>
            </a:r>
            <a:endParaRPr lang="en-US" dirty="0"/>
          </a:p>
        </p:txBody>
      </p:sp>
      <p:sp>
        <p:nvSpPr>
          <p:cNvPr id="11" name="Rectangle 10"/>
          <p:cNvSpPr/>
          <p:nvPr/>
        </p:nvSpPr>
        <p:spPr>
          <a:xfrm>
            <a:off x="1915830" y="6111102"/>
            <a:ext cx="2094484" cy="369332"/>
          </a:xfrm>
          <a:prstGeom prst="rect">
            <a:avLst/>
          </a:prstGeom>
        </p:spPr>
        <p:txBody>
          <a:bodyPr wrap="none">
            <a:spAutoFit/>
          </a:bodyPr>
          <a:lstStyle/>
          <a:p>
            <a:r>
              <a:rPr lang="en-US" spc="-15" dirty="0">
                <a:latin typeface="Times New Roman" panose="02020603050405020304" pitchFamily="18" charset="0"/>
                <a:ea typeface="Times New Roman" panose="02020603050405020304" pitchFamily="18" charset="0"/>
              </a:rPr>
              <a:t>r</a:t>
            </a:r>
            <a:r>
              <a:rPr lang="en-US" spc="-15" baseline="-25000" dirty="0">
                <a:latin typeface="Times New Roman" panose="02020603050405020304" pitchFamily="18" charset="0"/>
                <a:ea typeface="Times New Roman" panose="02020603050405020304" pitchFamily="18" charset="0"/>
              </a:rPr>
              <a:t>e</a:t>
            </a:r>
            <a:r>
              <a:rPr lang="en-US" spc="-15" dirty="0">
                <a:latin typeface="Times New Roman" panose="02020603050405020304" pitchFamily="18" charset="0"/>
                <a:ea typeface="Times New Roman" panose="02020603050405020304" pitchFamily="18" charset="0"/>
              </a:rPr>
              <a:t> = </a:t>
            </a:r>
            <a:r>
              <a:rPr lang="en-US" spc="-15" dirty="0" err="1">
                <a:latin typeface="Times New Roman" panose="02020603050405020304" pitchFamily="18" charset="0"/>
                <a:ea typeface="Times New Roman" panose="02020603050405020304" pitchFamily="18" charset="0"/>
              </a:rPr>
              <a:t>dV</a:t>
            </a:r>
            <a:r>
              <a:rPr lang="en-US" spc="-15" baseline="-25000" dirty="0" err="1">
                <a:latin typeface="Times New Roman" panose="02020603050405020304" pitchFamily="18" charset="0"/>
                <a:ea typeface="Times New Roman" panose="02020603050405020304" pitchFamily="18" charset="0"/>
              </a:rPr>
              <a:t>f</a:t>
            </a:r>
            <a:r>
              <a:rPr lang="en-US" spc="-15" dirty="0">
                <a:latin typeface="Times New Roman" panose="02020603050405020304" pitchFamily="18" charset="0"/>
                <a:ea typeface="Times New Roman" panose="02020603050405020304" pitchFamily="18" charset="0"/>
              </a:rPr>
              <a:t>/</a:t>
            </a:r>
            <a:r>
              <a:rPr lang="en-US" spc="-15" dirty="0" err="1">
                <a:latin typeface="Times New Roman" panose="02020603050405020304" pitchFamily="18" charset="0"/>
                <a:ea typeface="Times New Roman" panose="02020603050405020304" pitchFamily="18" charset="0"/>
              </a:rPr>
              <a:t>dI</a:t>
            </a:r>
            <a:r>
              <a:rPr lang="en-US" spc="-15" dirty="0">
                <a:latin typeface="Times New Roman" panose="02020603050405020304" pitchFamily="18" charset="0"/>
                <a:ea typeface="Times New Roman" panose="02020603050405020304" pitchFamily="18" charset="0"/>
              </a:rPr>
              <a:t>= (</a:t>
            </a:r>
            <a:r>
              <a:rPr lang="en-US" spc="-15" dirty="0" err="1">
                <a:latin typeface="Times New Roman" panose="02020603050405020304" pitchFamily="18" charset="0"/>
                <a:ea typeface="Times New Roman" panose="02020603050405020304" pitchFamily="18" charset="0"/>
              </a:rPr>
              <a:t>kT</a:t>
            </a:r>
            <a:r>
              <a:rPr lang="en-US" spc="-15" dirty="0">
                <a:latin typeface="Times New Roman" panose="02020603050405020304" pitchFamily="18" charset="0"/>
                <a:ea typeface="Times New Roman" panose="02020603050405020304" pitchFamily="18" charset="0"/>
              </a:rPr>
              <a:t>/</a:t>
            </a:r>
            <a:r>
              <a:rPr lang="en-US" spc="-15" dirty="0" err="1">
                <a:latin typeface="Times New Roman" panose="02020603050405020304" pitchFamily="18" charset="0"/>
                <a:ea typeface="Times New Roman" panose="02020603050405020304" pitchFamily="18" charset="0"/>
              </a:rPr>
              <a:t>qI</a:t>
            </a:r>
            <a:r>
              <a:rPr lang="en-US" spc="-15" dirty="0">
                <a:latin typeface="Times New Roman" panose="02020603050405020304" pitchFamily="18" charset="0"/>
                <a:ea typeface="Times New Roman" panose="02020603050405020304" pitchFamily="18" charset="0"/>
              </a:rPr>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1538</Words>
  <Application>Microsoft Office PowerPoint</Application>
  <PresentationFormat>On-screen Show (4:3)</PresentationFormat>
  <Paragraphs>162</Paragraphs>
  <Slides>28</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8" baseType="lpstr">
      <vt:lpstr>Arial</vt:lpstr>
      <vt:lpstr>Calibri</vt:lpstr>
      <vt:lpstr>CG Times 12pt</vt:lpstr>
      <vt:lpstr>Math1</vt:lpstr>
      <vt:lpstr>Symbol</vt:lpstr>
      <vt:lpstr>Times New Roman</vt:lpstr>
      <vt:lpstr>Office Theme</vt:lpstr>
      <vt:lpstr>Visio</vt:lpstr>
      <vt:lpstr>Equation</vt:lpstr>
      <vt:lpstr>Microsoft Equation 3.0</vt:lpstr>
      <vt:lpstr>ECE 4211 UCONN-ECE (FCJ) LW3 Lecture Week 3-2 (01312017) </vt:lpstr>
      <vt:lpstr>PowerPoint Presentation</vt:lpstr>
      <vt:lpstr>PowerPoint Presentation</vt:lpstr>
      <vt:lpstr>PowerPoint Presentation</vt:lpstr>
      <vt:lpstr>PowerPoint Presentation</vt:lpstr>
      <vt:lpstr>PowerPoint Presentation</vt:lpstr>
      <vt:lpstr>2.5.5 Diffusion capacitance:   When the diode is forward biased, the stored minority carrier charges in the neutral regions varies with the applied voltage, and contribute to a capacitive component known as diffusion capacitance Cdiff.   </vt:lpstr>
      <vt:lpstr>Junction width and Junction Capacitance p.106</vt:lpstr>
      <vt:lpstr>PowerPoint Presentation</vt:lpstr>
      <vt:lpstr>Reverse bias junction: Carrier distribution</vt:lpstr>
      <vt:lpstr>Carrier distribution in a reverse biased p-n junction </vt:lpstr>
      <vt:lpstr>2.6 Avalanche and Zener Breakdown in Reverse-Biased p-n Junctions (p.125) </vt:lpstr>
      <vt:lpstr>Avalanche Breakdown p-n Junctions </vt:lpstr>
      <vt:lpstr>Avalanche Breakdown p-n Junctions </vt:lpstr>
      <vt:lpstr>2.6.2 Zener Breakdown from energy band perspective</vt:lpstr>
      <vt:lpstr>2.7 Tunnel diodes:</vt:lpstr>
      <vt:lpstr>2.7 Tunnel diodes: page 132</vt:lpstr>
      <vt:lpstr>Application of Tunnel Junctions: Solar Cells</vt:lpstr>
      <vt:lpstr>Application of Tunnel Junctions: FETs</vt:lpstr>
      <vt:lpstr>Heterojunctions: Single heterojunction</vt:lpstr>
      <vt:lpstr>Energy band diagram: Double Heterojunction</vt:lpstr>
      <vt:lpstr>Built-in Voltage in Heterojunctions</vt:lpstr>
      <vt:lpstr>Built-in Voltage in Heterojunctions</vt:lpstr>
      <vt:lpstr>Built-in Voltage in Heterojunctions Cont.</vt:lpstr>
      <vt:lpstr>2.9.3.2. Built-in Voltage Method II: Gauss' Law</vt:lpstr>
      <vt:lpstr>2.9.4. Forward-Biased NAlGaAs-pGaAs Heterojunction </vt:lpstr>
      <vt:lpstr>I-V Equation</vt:lpstr>
      <vt:lpstr>I-V Equation and Current Density Plot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LW2</dc:title>
  <dc:creator>Faquir Jain</dc:creator>
  <cp:lastModifiedBy>Faquir Jain</cp:lastModifiedBy>
  <cp:revision>193</cp:revision>
  <dcterms:created xsi:type="dcterms:W3CDTF">2015-01-21T23:16:51Z</dcterms:created>
  <dcterms:modified xsi:type="dcterms:W3CDTF">2017-01-30T19:21:27Z</dcterms:modified>
</cp:coreProperties>
</file>